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396" r:id="rId2"/>
    <p:sldId id="538" r:id="rId3"/>
    <p:sldId id="477" r:id="rId4"/>
    <p:sldId id="542" r:id="rId5"/>
    <p:sldId id="544" r:id="rId6"/>
    <p:sldId id="548" r:id="rId7"/>
    <p:sldId id="482" r:id="rId8"/>
    <p:sldId id="550" r:id="rId9"/>
    <p:sldId id="551" r:id="rId10"/>
    <p:sldId id="485" r:id="rId11"/>
    <p:sldId id="811" r:id="rId12"/>
    <p:sldId id="818" r:id="rId13"/>
    <p:sldId id="816" r:id="rId14"/>
    <p:sldId id="553" r:id="rId15"/>
    <p:sldId id="490" r:id="rId16"/>
    <p:sldId id="491" r:id="rId17"/>
    <p:sldId id="501" r:id="rId18"/>
    <p:sldId id="502" r:id="rId19"/>
    <p:sldId id="503" r:id="rId20"/>
    <p:sldId id="508" r:id="rId21"/>
    <p:sldId id="555" r:id="rId22"/>
    <p:sldId id="594" r:id="rId23"/>
    <p:sldId id="598" r:id="rId24"/>
    <p:sldId id="601" r:id="rId25"/>
    <p:sldId id="513" r:id="rId26"/>
    <p:sldId id="607" r:id="rId27"/>
    <p:sldId id="515" r:id="rId28"/>
    <p:sldId id="611" r:id="rId29"/>
    <p:sldId id="615" r:id="rId30"/>
    <p:sldId id="619" r:id="rId31"/>
    <p:sldId id="621" r:id="rId32"/>
    <p:sldId id="526" r:id="rId33"/>
    <p:sldId id="624" r:id="rId34"/>
    <p:sldId id="532" r:id="rId35"/>
    <p:sldId id="629" r:id="rId36"/>
    <p:sldId id="633" r:id="rId37"/>
    <p:sldId id="536" r:id="rId38"/>
    <p:sldId id="559" r:id="rId39"/>
    <p:sldId id="560" r:id="rId40"/>
    <p:sldId id="561" r:id="rId41"/>
    <p:sldId id="562" r:id="rId42"/>
    <p:sldId id="563" r:id="rId43"/>
    <p:sldId id="564" r:id="rId44"/>
    <p:sldId id="565" r:id="rId45"/>
    <p:sldId id="573" r:id="rId46"/>
    <p:sldId id="574" r:id="rId47"/>
    <p:sldId id="667" r:id="rId48"/>
    <p:sldId id="576" r:id="rId49"/>
    <p:sldId id="577" r:id="rId50"/>
    <p:sldId id="579" r:id="rId51"/>
    <p:sldId id="580" r:id="rId52"/>
    <p:sldId id="581" r:id="rId53"/>
    <p:sldId id="582" r:id="rId54"/>
    <p:sldId id="583" r:id="rId55"/>
    <p:sldId id="584" r:id="rId56"/>
    <p:sldId id="585" r:id="rId57"/>
    <p:sldId id="586" r:id="rId58"/>
    <p:sldId id="587" r:id="rId59"/>
    <p:sldId id="588" r:id="rId60"/>
    <p:sldId id="590" r:id="rId61"/>
    <p:sldId id="589" r:id="rId62"/>
    <p:sldId id="591" r:id="rId63"/>
    <p:sldId id="723" r:id="rId64"/>
    <p:sldId id="728" r:id="rId65"/>
    <p:sldId id="827" r:id="rId66"/>
    <p:sldId id="681" r:id="rId67"/>
    <p:sldId id="750" r:id="rId68"/>
    <p:sldId id="754" r:id="rId69"/>
    <p:sldId id="685" r:id="rId70"/>
    <p:sldId id="686" r:id="rId71"/>
    <p:sldId id="687" r:id="rId72"/>
    <p:sldId id="690" r:id="rId73"/>
    <p:sldId id="756" r:id="rId74"/>
    <p:sldId id="692" r:id="rId75"/>
    <p:sldId id="694" r:id="rId76"/>
    <p:sldId id="695" r:id="rId77"/>
    <p:sldId id="696" r:id="rId78"/>
    <p:sldId id="697" r:id="rId79"/>
    <p:sldId id="769" r:id="rId80"/>
    <p:sldId id="699" r:id="rId81"/>
    <p:sldId id="700" r:id="rId82"/>
    <p:sldId id="701" r:id="rId83"/>
    <p:sldId id="702" r:id="rId84"/>
    <p:sldId id="776" r:id="rId85"/>
    <p:sldId id="704" r:id="rId86"/>
    <p:sldId id="822" r:id="rId87"/>
    <p:sldId id="707" r:id="rId88"/>
    <p:sldId id="708" r:id="rId89"/>
    <p:sldId id="709" r:id="rId90"/>
    <p:sldId id="710" r:id="rId91"/>
    <p:sldId id="712" r:id="rId92"/>
    <p:sldId id="713" r:id="rId93"/>
    <p:sldId id="714" r:id="rId94"/>
    <p:sldId id="716" r:id="rId95"/>
    <p:sldId id="717" r:id="rId96"/>
    <p:sldId id="718" r:id="rId97"/>
    <p:sldId id="740" r:id="rId98"/>
    <p:sldId id="741" r:id="rId99"/>
  </p:sldIdLst>
  <p:sldSz cx="9144000" cy="5143500" type="screen16x9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0FF"/>
    <a:srgbClr val="FFFED6"/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9" autoAdjust="0"/>
    <p:restoredTop sz="85045" autoAdjust="0"/>
  </p:normalViewPr>
  <p:slideViewPr>
    <p:cSldViewPr snapToGrid="0" snapToObjects="1">
      <p:cViewPr varScale="1">
        <p:scale>
          <a:sx n="165" d="100"/>
          <a:sy n="165" d="100"/>
        </p:scale>
        <p:origin x="36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title-slide-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1676188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095756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COE-PPT---title-slid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6685" y="1042513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Cambria"/>
                <a:cs typeface="Cambria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Cambria"/>
                <a:cs typeface="Cambria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71298" y="2140561"/>
            <a:ext cx="8272702" cy="133428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299" y="3560129"/>
            <a:ext cx="8681355" cy="581025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21" y="2142597"/>
            <a:ext cx="7763657" cy="2611257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821" y="2583842"/>
            <a:ext cx="3657600" cy="2268251"/>
          </a:xfrm>
        </p:spPr>
        <p:txBody>
          <a:bodyPr>
            <a:normAutofit/>
          </a:bodyPr>
          <a:lstStyle>
            <a:lvl1pPr>
              <a:defRPr sz="180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6158" y="2583842"/>
            <a:ext cx="3657600" cy="2268251"/>
          </a:xfrm>
        </p:spPr>
        <p:txBody>
          <a:bodyPr>
            <a:normAutofit/>
          </a:bodyPr>
          <a:lstStyle>
            <a:lvl1pPr>
              <a:defRPr sz="1800" b="0" i="0">
                <a:latin typeface="Cambria"/>
                <a:cs typeface="Cambria"/>
              </a:defRPr>
            </a:lvl1pPr>
            <a:lvl2pPr>
              <a:defRPr sz="1800">
                <a:latin typeface="Cambria"/>
                <a:cs typeface="Cambria"/>
              </a:defRPr>
            </a:lvl2pPr>
            <a:lvl3pPr>
              <a:defRPr sz="1800">
                <a:latin typeface="Cambria"/>
                <a:cs typeface="Cambria"/>
              </a:defRPr>
            </a:lvl3pPr>
            <a:lvl4pPr>
              <a:defRPr sz="1800">
                <a:latin typeface="Cambria"/>
                <a:cs typeface="Cambria"/>
              </a:defRPr>
            </a:lvl4pPr>
            <a:lvl5pPr>
              <a:defRPr sz="1800">
                <a:latin typeface="Cambria"/>
                <a:cs typeface="Cambri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821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6158" y="2301454"/>
            <a:ext cx="3657600" cy="242047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0"/>
          </p:nvPr>
        </p:nvSpPr>
        <p:spPr>
          <a:xfrm>
            <a:off x="293821" y="1500290"/>
            <a:ext cx="7763657" cy="581025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ea typeface="+mj-ea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HWCOE-PPT---splash-pag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893854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1730863"/>
            <a:ext cx="7556500" cy="30741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1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30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9956" y="893853"/>
            <a:ext cx="7556500" cy="8370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9956" y="1722826"/>
            <a:ext cx="7556500" cy="31087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  <p:sldLayoutId id="214748429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1pPr>
      <a:lvl2pPr marL="4572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2pPr>
      <a:lvl3pPr marL="6858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3pPr>
      <a:lvl4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4pPr>
      <a:lvl5pPr marL="1143000" indent="-228600" algn="l" rtl="0" eaLnBrk="1" fontAlgn="base" hangingPunct="1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Cambria"/>
          <a:ea typeface="MS PGothic" panose="020B0600070205080204" pitchFamily="34" charset="-128"/>
          <a:cs typeface="Cambri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Naming, Scoping, Binding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71299" y="3095756"/>
            <a:ext cx="8681355" cy="1156755"/>
          </a:xfrm>
        </p:spPr>
        <p:txBody>
          <a:bodyPr/>
          <a:lstStyle/>
          <a:p>
            <a:r>
              <a:rPr lang="en-US" dirty="0"/>
              <a:t>COP 4020</a:t>
            </a:r>
          </a:p>
          <a:p>
            <a:r>
              <a:rPr lang="en-US" dirty="0"/>
              <a:t>Pete Dobbins</a:t>
            </a:r>
          </a:p>
        </p:txBody>
      </p:sp>
    </p:spTree>
    <p:extLst>
      <p:ext uri="{BB962C8B-B14F-4D97-AF65-F5344CB8AC3E}">
        <p14:creationId xmlns:p14="http://schemas.microsoft.com/office/powerpoint/2010/main" val="1708311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400" dirty="0">
                <a:solidFill>
                  <a:schemeClr val="accent3"/>
                </a:solidFill>
              </a:rPr>
              <a:t>Object</a:t>
            </a:r>
            <a:r>
              <a:rPr lang="en-US" sz="3400" dirty="0"/>
              <a:t> Lifetime and Storage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11350"/>
            <a:ext cx="8290351" cy="477258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Important</a:t>
            </a:r>
            <a:r>
              <a:rPr lang="en-US" dirty="0">
                <a:latin typeface="Cambria" panose="02040503050406030204" pitchFamily="18" charset="0"/>
              </a:rPr>
              <a:t>:  distinguish between </a:t>
            </a:r>
            <a:r>
              <a:rPr lang="en-US" i="1" dirty="0">
                <a:latin typeface="Cambria" panose="02040503050406030204" pitchFamily="18" charset="0"/>
              </a:rPr>
              <a:t>names</a:t>
            </a:r>
            <a:r>
              <a:rPr lang="en-US" dirty="0">
                <a:latin typeface="Cambria" panose="02040503050406030204" pitchFamily="18" charset="0"/>
              </a:rPr>
              <a:t> and the </a:t>
            </a:r>
            <a:r>
              <a:rPr lang="en-US" i="1" dirty="0">
                <a:latin typeface="Cambria" panose="02040503050406030204" pitchFamily="18" charset="0"/>
              </a:rPr>
              <a:t>objects</a:t>
            </a:r>
            <a:r>
              <a:rPr lang="en-US" dirty="0">
                <a:latin typeface="Cambria" panose="02040503050406030204" pitchFamily="18" charset="0"/>
              </a:rPr>
              <a:t> to which they refer.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4C610C-A601-CD42-AEDC-71E6F402A598}"/>
              </a:ext>
            </a:extLst>
          </p:cNvPr>
          <p:cNvSpPr txBox="1">
            <a:spLocks/>
          </p:cNvSpPr>
          <p:nvPr/>
        </p:nvSpPr>
        <p:spPr bwMode="auto">
          <a:xfrm>
            <a:off x="327865" y="1788607"/>
            <a:ext cx="4746553" cy="3255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Key Events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Creation of objects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Creation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Reference to objects using the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[temporary] Deactivation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Reactivation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Destruction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Destruction of objects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035651F-D3C9-364A-A462-D821D18912B6}"/>
              </a:ext>
            </a:extLst>
          </p:cNvPr>
          <p:cNvSpPr/>
          <p:nvPr/>
        </p:nvSpPr>
        <p:spPr>
          <a:xfrm>
            <a:off x="3486778" y="1788607"/>
            <a:ext cx="3858567" cy="2311120"/>
          </a:xfrm>
          <a:prstGeom prst="wedgeRoundRectCallout">
            <a:avLst>
              <a:gd name="adj1" fmla="val -109896"/>
              <a:gd name="adj2" fmla="val -7967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this discussion, object refers to anything being bound to a name:  classes, variables, types, and so on.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It is not necessarily an object as the term is used in OOP.</a:t>
            </a:r>
          </a:p>
        </p:txBody>
      </p:sp>
    </p:spTree>
    <p:extLst>
      <p:ext uri="{BB962C8B-B14F-4D97-AF65-F5344CB8AC3E}">
        <p14:creationId xmlns:p14="http://schemas.microsoft.com/office/powerpoint/2010/main" val="55014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Lifetime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Lifetime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i="1" dirty="0">
                <a:latin typeface="Cambria" panose="02040503050406030204" pitchFamily="18" charset="0"/>
              </a:rPr>
              <a:t>period of time</a:t>
            </a:r>
            <a:r>
              <a:rPr lang="en-US" dirty="0">
                <a:latin typeface="Cambria" panose="02040503050406030204" pitchFamily="18" charset="0"/>
              </a:rPr>
              <a:t> from binding </a:t>
            </a:r>
            <a:r>
              <a:rPr lang="en-US" i="1" dirty="0">
                <a:latin typeface="Cambria" panose="02040503050406030204" pitchFamily="18" charset="0"/>
              </a:rPr>
              <a:t>creation</a:t>
            </a:r>
            <a:r>
              <a:rPr lang="en-US" dirty="0">
                <a:latin typeface="Cambria" panose="02040503050406030204" pitchFamily="18" charset="0"/>
              </a:rPr>
              <a:t> to </a:t>
            </a:r>
            <a:r>
              <a:rPr lang="en-US" i="1" dirty="0">
                <a:latin typeface="Cambria" panose="02040503050406030204" pitchFamily="18" charset="0"/>
              </a:rPr>
              <a:t>destruction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If an </a:t>
            </a:r>
            <a:r>
              <a:rPr lang="en-US" b="1" i="1" dirty="0">
                <a:latin typeface="Cambria" panose="02040503050406030204" pitchFamily="18" charset="0"/>
              </a:rPr>
              <a:t>object outlives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its</a:t>
            </a:r>
            <a:r>
              <a:rPr lang="en-US" i="1" dirty="0">
                <a:latin typeface="Cambria" panose="02040503050406030204" pitchFamily="18" charset="0"/>
              </a:rPr>
              <a:t> binding</a:t>
            </a:r>
            <a:r>
              <a:rPr lang="en-US" dirty="0">
                <a:latin typeface="Cambria" panose="02040503050406030204" pitchFamily="18" charset="0"/>
              </a:rPr>
              <a:t>, it is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</a:rPr>
              <a:t>garbage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B330C1D-1A86-1D4B-B9D9-CD68A98202DB}"/>
              </a:ext>
            </a:extLst>
          </p:cNvPr>
          <p:cNvSpPr/>
          <p:nvPr/>
        </p:nvSpPr>
        <p:spPr>
          <a:xfrm>
            <a:off x="327868" y="3380974"/>
            <a:ext cx="5750828" cy="1411173"/>
          </a:xfrm>
          <a:prstGeom prst="foldedCorner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class Circle extends Shape implements Comparable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 //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Comparable c1, c2;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c2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F40FF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new Circle(5)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charset="0"/>
              <a:cs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773622-C887-4442-A4EA-447C28DF2FF9}"/>
              </a:ext>
            </a:extLst>
          </p:cNvPr>
          <p:cNvSpPr/>
          <p:nvPr/>
        </p:nvSpPr>
        <p:spPr>
          <a:xfrm>
            <a:off x="5094515" y="524581"/>
            <a:ext cx="3227294" cy="1015663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The </a:t>
            </a:r>
            <a:r>
              <a:rPr lang="en-US" sz="2000" u="sng" dirty="0">
                <a:solidFill>
                  <a:schemeClr val="accent1"/>
                </a:solidFill>
                <a:latin typeface="Cambria" panose="02040503050406030204" pitchFamily="18" charset="0"/>
              </a:rPr>
              <a:t>scope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a binding is the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region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the program in which the binding is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active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.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7CF41-5F75-4842-B8F1-DDE1583708E6}"/>
              </a:ext>
            </a:extLst>
          </p:cNvPr>
          <p:cNvSpPr txBox="1"/>
          <p:nvPr/>
        </p:nvSpPr>
        <p:spPr>
          <a:xfrm>
            <a:off x="7129608" y="3211697"/>
            <a:ext cx="44509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AFD7C-1342-9640-B11C-44AD8637A1BA}"/>
              </a:ext>
            </a:extLst>
          </p:cNvPr>
          <p:cNvSpPr txBox="1"/>
          <p:nvPr/>
        </p:nvSpPr>
        <p:spPr>
          <a:xfrm>
            <a:off x="8334633" y="3211697"/>
            <a:ext cx="44509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48C31-6D29-9D48-84CF-FBA0E99876A4}"/>
              </a:ext>
            </a:extLst>
          </p:cNvPr>
          <p:cNvSpPr txBox="1"/>
          <p:nvPr/>
        </p:nvSpPr>
        <p:spPr>
          <a:xfrm>
            <a:off x="6662634" y="3906947"/>
            <a:ext cx="1379049" cy="338554"/>
          </a:xfrm>
          <a:prstGeom prst="rect">
            <a:avLst/>
          </a:prstGeom>
          <a:solidFill>
            <a:srgbClr val="FF40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0xFFFF0001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CA002-3525-A742-88DB-8E6D1F7FBB10}"/>
              </a:ext>
            </a:extLst>
          </p:cNvPr>
          <p:cNvSpPr txBox="1"/>
          <p:nvPr/>
        </p:nvSpPr>
        <p:spPr>
          <a:xfrm>
            <a:off x="6662633" y="4245501"/>
            <a:ext cx="1379049" cy="5847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radius:  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BF45F3-EC35-4F4E-BDC9-35B790C0918C}"/>
              </a:ext>
            </a:extLst>
          </p:cNvPr>
          <p:cNvCxnSpPr>
            <a:cxnSpLocks/>
          </p:cNvCxnSpPr>
          <p:nvPr/>
        </p:nvCxnSpPr>
        <p:spPr>
          <a:xfrm flipH="1">
            <a:off x="8041682" y="3550251"/>
            <a:ext cx="515500" cy="347625"/>
          </a:xfrm>
          <a:prstGeom prst="straightConnector1">
            <a:avLst/>
          </a:prstGeom>
          <a:ln w="22225">
            <a:solidFill>
              <a:srgbClr val="FF4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27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Lifetime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Lifetime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i="1" dirty="0">
                <a:latin typeface="Cambria" panose="02040503050406030204" pitchFamily="18" charset="0"/>
              </a:rPr>
              <a:t>period of time</a:t>
            </a:r>
            <a:r>
              <a:rPr lang="en-US" dirty="0">
                <a:latin typeface="Cambria" panose="02040503050406030204" pitchFamily="18" charset="0"/>
              </a:rPr>
              <a:t> from binding </a:t>
            </a:r>
            <a:r>
              <a:rPr lang="en-US" i="1" dirty="0">
                <a:latin typeface="Cambria" panose="02040503050406030204" pitchFamily="18" charset="0"/>
              </a:rPr>
              <a:t>creation</a:t>
            </a:r>
            <a:r>
              <a:rPr lang="en-US" dirty="0">
                <a:latin typeface="Cambria" panose="02040503050406030204" pitchFamily="18" charset="0"/>
              </a:rPr>
              <a:t> to </a:t>
            </a:r>
            <a:r>
              <a:rPr lang="en-US" i="1" dirty="0">
                <a:latin typeface="Cambria" panose="02040503050406030204" pitchFamily="18" charset="0"/>
              </a:rPr>
              <a:t>destruction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If an </a:t>
            </a:r>
            <a:r>
              <a:rPr lang="en-US" b="1" i="1" dirty="0">
                <a:latin typeface="Cambria" panose="02040503050406030204" pitchFamily="18" charset="0"/>
              </a:rPr>
              <a:t>object outlives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its</a:t>
            </a:r>
            <a:r>
              <a:rPr lang="en-US" i="1" dirty="0">
                <a:latin typeface="Cambria" panose="02040503050406030204" pitchFamily="18" charset="0"/>
              </a:rPr>
              <a:t> binding</a:t>
            </a:r>
            <a:r>
              <a:rPr lang="en-US" dirty="0">
                <a:latin typeface="Cambria" panose="02040503050406030204" pitchFamily="18" charset="0"/>
              </a:rPr>
              <a:t>, it is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</a:rPr>
              <a:t>garbage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6B330C1D-1A86-1D4B-B9D9-CD68A98202DB}"/>
              </a:ext>
            </a:extLst>
          </p:cNvPr>
          <p:cNvSpPr/>
          <p:nvPr/>
        </p:nvSpPr>
        <p:spPr>
          <a:xfrm>
            <a:off x="327868" y="3380974"/>
            <a:ext cx="5750828" cy="1411173"/>
          </a:xfrm>
          <a:prstGeom prst="foldedCorner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class Circle extends Shape implements Comparable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 //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Comparable c1, c2;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c2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FF40FF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new Circle(5)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Cambria Math" charset="0"/>
              <a:cs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E12C31-F44B-1F4C-86A0-188FC1DF970B}"/>
              </a:ext>
            </a:extLst>
          </p:cNvPr>
          <p:cNvCxnSpPr>
            <a:cxnSpLocks/>
          </p:cNvCxnSpPr>
          <p:nvPr/>
        </p:nvCxnSpPr>
        <p:spPr>
          <a:xfrm>
            <a:off x="5447980" y="2571750"/>
            <a:ext cx="1214653" cy="127795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6382A31-477A-6941-A88F-735FA6238D38}"/>
              </a:ext>
            </a:extLst>
          </p:cNvPr>
          <p:cNvSpPr/>
          <p:nvPr/>
        </p:nvSpPr>
        <p:spPr>
          <a:xfrm>
            <a:off x="5094515" y="524581"/>
            <a:ext cx="3227294" cy="1015663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The </a:t>
            </a:r>
            <a:r>
              <a:rPr lang="en-US" sz="2000" u="sng" dirty="0">
                <a:solidFill>
                  <a:schemeClr val="accent1"/>
                </a:solidFill>
                <a:latin typeface="Cambria" panose="02040503050406030204" pitchFamily="18" charset="0"/>
              </a:rPr>
              <a:t>scope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a binding is the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region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the program in which the binding is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active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.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B54C5-EFF8-B645-820D-59A7A7B87899}"/>
              </a:ext>
            </a:extLst>
          </p:cNvPr>
          <p:cNvSpPr txBox="1"/>
          <p:nvPr/>
        </p:nvSpPr>
        <p:spPr>
          <a:xfrm>
            <a:off x="7129608" y="3211697"/>
            <a:ext cx="44509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A1E86-4F1B-BE43-B1E8-E71AD5BF674E}"/>
              </a:ext>
            </a:extLst>
          </p:cNvPr>
          <p:cNvSpPr txBox="1"/>
          <p:nvPr/>
        </p:nvSpPr>
        <p:spPr>
          <a:xfrm>
            <a:off x="6662634" y="3906947"/>
            <a:ext cx="1379049" cy="338554"/>
          </a:xfrm>
          <a:prstGeom prst="rect">
            <a:avLst/>
          </a:prstGeom>
          <a:solidFill>
            <a:srgbClr val="FF40FF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0xFFFF0001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E0234D-6D4D-394C-95C8-29C7AF2C00DB}"/>
              </a:ext>
            </a:extLst>
          </p:cNvPr>
          <p:cNvSpPr txBox="1"/>
          <p:nvPr/>
        </p:nvSpPr>
        <p:spPr>
          <a:xfrm>
            <a:off x="6662633" y="4245501"/>
            <a:ext cx="1379049" cy="5847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radius: 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883488-D4C2-464D-8F1F-153D7B10779F}"/>
              </a:ext>
            </a:extLst>
          </p:cNvPr>
          <p:cNvSpPr txBox="1"/>
          <p:nvPr/>
        </p:nvSpPr>
        <p:spPr>
          <a:xfrm>
            <a:off x="3869519" y="4036163"/>
            <a:ext cx="2573192" cy="369332"/>
          </a:xfrm>
          <a:prstGeom prst="rect">
            <a:avLst/>
          </a:prstGeom>
          <a:solidFill>
            <a:srgbClr val="FFFED6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Exit c2’s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Lifetime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Lifetime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i="1" dirty="0">
                <a:latin typeface="Cambria" panose="02040503050406030204" pitchFamily="18" charset="0"/>
              </a:rPr>
              <a:t>period of time</a:t>
            </a:r>
            <a:r>
              <a:rPr lang="en-US" dirty="0">
                <a:latin typeface="Cambria" panose="02040503050406030204" pitchFamily="18" charset="0"/>
              </a:rPr>
              <a:t> from binding </a:t>
            </a:r>
            <a:r>
              <a:rPr lang="en-US" i="1" dirty="0">
                <a:latin typeface="Cambria" panose="02040503050406030204" pitchFamily="18" charset="0"/>
              </a:rPr>
              <a:t>creation</a:t>
            </a:r>
            <a:r>
              <a:rPr lang="en-US" dirty="0">
                <a:latin typeface="Cambria" panose="02040503050406030204" pitchFamily="18" charset="0"/>
              </a:rPr>
              <a:t> to </a:t>
            </a:r>
            <a:r>
              <a:rPr lang="en-US" i="1" dirty="0">
                <a:latin typeface="Cambria" panose="02040503050406030204" pitchFamily="18" charset="0"/>
              </a:rPr>
              <a:t>destruction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If an </a:t>
            </a:r>
            <a:r>
              <a:rPr lang="en-US" b="1" i="1" dirty="0">
                <a:latin typeface="Cambria" panose="02040503050406030204" pitchFamily="18" charset="0"/>
              </a:rPr>
              <a:t>object outlives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its</a:t>
            </a:r>
            <a:r>
              <a:rPr lang="en-US" i="1" dirty="0">
                <a:latin typeface="Cambria" panose="02040503050406030204" pitchFamily="18" charset="0"/>
              </a:rPr>
              <a:t> binding</a:t>
            </a:r>
            <a:r>
              <a:rPr lang="en-US" dirty="0">
                <a:latin typeface="Cambria" panose="02040503050406030204" pitchFamily="18" charset="0"/>
              </a:rPr>
              <a:t>, it is </a:t>
            </a:r>
            <a:r>
              <a:rPr lang="en-US" u="sng" dirty="0">
                <a:latin typeface="Cambria" panose="02040503050406030204" pitchFamily="18" charset="0"/>
              </a:rPr>
              <a:t>garbage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If a </a:t>
            </a:r>
            <a:r>
              <a:rPr lang="en-US" b="1" i="1" dirty="0">
                <a:latin typeface="Cambria" panose="02040503050406030204" pitchFamily="18" charset="0"/>
              </a:rPr>
              <a:t>binding outlives</a:t>
            </a:r>
            <a:r>
              <a:rPr lang="en-US" i="1" dirty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the</a:t>
            </a:r>
            <a:r>
              <a:rPr lang="en-US" i="1" dirty="0">
                <a:latin typeface="Cambria" panose="02040503050406030204" pitchFamily="18" charset="0"/>
              </a:rPr>
              <a:t> bound object</a:t>
            </a:r>
            <a:r>
              <a:rPr lang="en-US" dirty="0">
                <a:latin typeface="Cambria" panose="02040503050406030204" pitchFamily="18" charset="0"/>
              </a:rPr>
              <a:t>, it is a </a:t>
            </a:r>
            <a:r>
              <a:rPr lang="en-US" u="sng" dirty="0">
                <a:solidFill>
                  <a:schemeClr val="tx1"/>
                </a:solidFill>
                <a:latin typeface="Cambria" panose="02040503050406030204" pitchFamily="18" charset="0"/>
              </a:rPr>
              <a:t>dangling reference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F6ECDF7A-8047-074F-90B2-760FFC612D2F}"/>
              </a:ext>
            </a:extLst>
          </p:cNvPr>
          <p:cNvSpPr/>
          <p:nvPr/>
        </p:nvSpPr>
        <p:spPr>
          <a:xfrm>
            <a:off x="327868" y="3380974"/>
            <a:ext cx="5750828" cy="1411173"/>
          </a:xfrm>
          <a:prstGeom prst="foldedCorner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class Circle extends Shape implements Comparable {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  // …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Comparable c1 = new Circle(3);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ea typeface="Cambria Math" charset="0"/>
                <a:cs typeface="Consolas" panose="020B0609020204030204" pitchFamily="49" charset="0"/>
              </a:rPr>
              <a:t>Comparable c2 = c1;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DEEB7-5156-694E-87E0-9FAEE87C35ED}"/>
              </a:ext>
            </a:extLst>
          </p:cNvPr>
          <p:cNvSpPr txBox="1"/>
          <p:nvPr/>
        </p:nvSpPr>
        <p:spPr>
          <a:xfrm>
            <a:off x="7129608" y="3211697"/>
            <a:ext cx="44509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AC018-F2AD-364D-B185-54E49349C1FA}"/>
              </a:ext>
            </a:extLst>
          </p:cNvPr>
          <p:cNvSpPr txBox="1"/>
          <p:nvPr/>
        </p:nvSpPr>
        <p:spPr>
          <a:xfrm>
            <a:off x="8334633" y="3211697"/>
            <a:ext cx="445097" cy="33855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757DF-DECA-0E47-8DFC-EA5D642C52CF}"/>
              </a:ext>
            </a:extLst>
          </p:cNvPr>
          <p:cNvSpPr txBox="1"/>
          <p:nvPr/>
        </p:nvSpPr>
        <p:spPr>
          <a:xfrm>
            <a:off x="6662634" y="3904488"/>
            <a:ext cx="1379049" cy="9235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B84C23-1798-154E-BE10-8280FA88F527}"/>
              </a:ext>
            </a:extLst>
          </p:cNvPr>
          <p:cNvSpPr/>
          <p:nvPr/>
        </p:nvSpPr>
        <p:spPr>
          <a:xfrm>
            <a:off x="5094515" y="524581"/>
            <a:ext cx="3227294" cy="1015663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The </a:t>
            </a:r>
            <a:r>
              <a:rPr lang="en-US" sz="2000" u="sng" dirty="0">
                <a:solidFill>
                  <a:schemeClr val="accent1"/>
                </a:solidFill>
                <a:latin typeface="Cambria" panose="02040503050406030204" pitchFamily="18" charset="0"/>
              </a:rPr>
              <a:t>scope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a binding is the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region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 of the program in which the binding is </a:t>
            </a:r>
            <a:r>
              <a:rPr lang="en-US" sz="2000" i="1" dirty="0">
                <a:solidFill>
                  <a:schemeClr val="accent1"/>
                </a:solidFill>
                <a:latin typeface="Cambria" panose="02040503050406030204" pitchFamily="18" charset="0"/>
              </a:rPr>
              <a:t>active</a:t>
            </a:r>
            <a:r>
              <a:rPr lang="en-US" sz="2000" dirty="0">
                <a:solidFill>
                  <a:schemeClr val="accent1"/>
                </a:solidFill>
                <a:latin typeface="Cambria" panose="02040503050406030204" pitchFamily="18" charset="0"/>
              </a:rPr>
              <a:t>.</a:t>
            </a:r>
            <a:endParaRPr lang="en-US" sz="2000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E28698-5EF6-4B40-A259-58AD93310064}"/>
              </a:ext>
            </a:extLst>
          </p:cNvPr>
          <p:cNvCxnSpPr>
            <a:cxnSpLocks/>
          </p:cNvCxnSpPr>
          <p:nvPr/>
        </p:nvCxnSpPr>
        <p:spPr>
          <a:xfrm>
            <a:off x="7352156" y="3559322"/>
            <a:ext cx="3" cy="347625"/>
          </a:xfrm>
          <a:prstGeom prst="straightConnector1">
            <a:avLst/>
          </a:prstGeom>
          <a:ln w="22225">
            <a:solidFill>
              <a:srgbClr val="FF4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C4F6E6-46BF-8544-9766-4FE99D781541}"/>
              </a:ext>
            </a:extLst>
          </p:cNvPr>
          <p:cNvCxnSpPr>
            <a:cxnSpLocks/>
          </p:cNvCxnSpPr>
          <p:nvPr/>
        </p:nvCxnSpPr>
        <p:spPr>
          <a:xfrm flipH="1">
            <a:off x="8041682" y="3550251"/>
            <a:ext cx="515500" cy="347625"/>
          </a:xfrm>
          <a:prstGeom prst="straightConnector1">
            <a:avLst/>
          </a:prstGeom>
          <a:ln w="22225">
            <a:solidFill>
              <a:srgbClr val="FF4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59BAA9-E416-DB47-8891-59DF2B4DB36D}"/>
              </a:ext>
            </a:extLst>
          </p:cNvPr>
          <p:cNvCxnSpPr>
            <a:cxnSpLocks/>
          </p:cNvCxnSpPr>
          <p:nvPr/>
        </p:nvCxnSpPr>
        <p:spPr>
          <a:xfrm>
            <a:off x="6370660" y="3033349"/>
            <a:ext cx="612471" cy="26310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AD2C53-1B1A-DD44-AF87-A63B6C40D505}"/>
              </a:ext>
            </a:extLst>
          </p:cNvPr>
          <p:cNvCxnSpPr>
            <a:cxnSpLocks/>
          </p:cNvCxnSpPr>
          <p:nvPr/>
        </p:nvCxnSpPr>
        <p:spPr>
          <a:xfrm>
            <a:off x="7536828" y="2953040"/>
            <a:ext cx="612471" cy="26310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73EA92-4C23-AF4B-88DA-A779BCFB5573}"/>
                  </a:ext>
                </a:extLst>
              </p:cNvPr>
              <p:cNvSpPr txBox="1"/>
              <p:nvPr/>
            </p:nvSpPr>
            <p:spPr>
              <a:xfrm>
                <a:off x="3099662" y="4581314"/>
                <a:ext cx="3343050" cy="369332"/>
              </a:xfrm>
              <a:prstGeom prst="rect">
                <a:avLst/>
              </a:prstGeom>
              <a:solidFill>
                <a:srgbClr val="FFFED6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c1.compareTo(c2);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error!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73EA92-4C23-AF4B-88DA-A779BCFB5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662" y="4581314"/>
                <a:ext cx="3343050" cy="369332"/>
              </a:xfrm>
              <a:prstGeom prst="rect">
                <a:avLst/>
              </a:prstGeom>
              <a:blipFill>
                <a:blip r:embed="rId2"/>
                <a:stretch>
                  <a:fillRect t="-6452" b="-22581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FA0B65F-EE64-9F47-96AA-28AEA4CF9DD0}"/>
              </a:ext>
            </a:extLst>
          </p:cNvPr>
          <p:cNvSpPr txBox="1"/>
          <p:nvPr/>
        </p:nvSpPr>
        <p:spPr>
          <a:xfrm>
            <a:off x="3869519" y="4036163"/>
            <a:ext cx="2573192" cy="369332"/>
          </a:xfrm>
          <a:prstGeom prst="rect">
            <a:avLst/>
          </a:prstGeom>
          <a:solidFill>
            <a:srgbClr val="FFFED6"/>
          </a:solidFill>
          <a:ln w="127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free(0xFFFF0001)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37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Storage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Object lifetimes are associated with storage allocation mechanisms.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</a:rPr>
              <a:t>Static</a:t>
            </a:r>
            <a:r>
              <a:rPr lang="en-US" dirty="0">
                <a:latin typeface="Cambria" panose="02040503050406030204" pitchFamily="18" charset="0"/>
              </a:rPr>
              <a:t>:  an object is given an address that is maintained through program execution.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</a:rPr>
              <a:t>Stack</a:t>
            </a:r>
            <a:r>
              <a:rPr lang="en-US" dirty="0">
                <a:latin typeface="Cambria" panose="02040503050406030204" pitchFamily="18" charset="0"/>
              </a:rPr>
              <a:t>:  memory for objects is allocated in last-in, first-out (LIFO) order, usually in conjunction with subroutine calls and returns.</a:t>
            </a:r>
          </a:p>
          <a:p>
            <a:pPr>
              <a:spcBef>
                <a:spcPts val="800"/>
              </a:spcBef>
            </a:pPr>
            <a:r>
              <a:rPr lang="en-US" u="sng" dirty="0">
                <a:latin typeface="Cambria" panose="02040503050406030204" pitchFamily="18" charset="0"/>
              </a:rPr>
              <a:t>Heap</a:t>
            </a:r>
            <a:r>
              <a:rPr lang="en-US" dirty="0">
                <a:latin typeface="Cambria" panose="02040503050406030204" pitchFamily="18" charset="0"/>
              </a:rPr>
              <a:t>:  memory for objects is allocated in a region of memory where sub-blocks can be allocated and deallocated at arbitrary times.</a:t>
            </a:r>
          </a:p>
        </p:txBody>
      </p:sp>
    </p:spTree>
    <p:extLst>
      <p:ext uri="{BB962C8B-B14F-4D97-AF65-F5344CB8AC3E}">
        <p14:creationId xmlns:p14="http://schemas.microsoft.com/office/powerpoint/2010/main" val="235555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Static Allocation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solidFill>
                  <a:schemeClr val="accent3"/>
                </a:solidFill>
                <a:latin typeface="Cambria" panose="02040503050406030204" pitchFamily="18" charset="0"/>
              </a:rPr>
              <a:t>Static</a:t>
            </a:r>
            <a:r>
              <a:rPr lang="en-US" dirty="0">
                <a:latin typeface="Cambria" panose="02040503050406030204" pitchFamily="18" charset="0"/>
              </a:rPr>
              <a:t> Allocation is typically used for: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Code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Globals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Static variables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Explicit constants [strings, sets, etc.]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Scalars stored in instructions</a:t>
            </a:r>
          </a:p>
        </p:txBody>
      </p:sp>
    </p:spTree>
    <p:extLst>
      <p:ext uri="{BB962C8B-B14F-4D97-AF65-F5344CB8AC3E}">
        <p14:creationId xmlns:p14="http://schemas.microsoft.com/office/powerpoint/2010/main" val="30635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675455" cy="837009"/>
          </a:xfrm>
        </p:spPr>
        <p:txBody>
          <a:bodyPr/>
          <a:lstStyle/>
          <a:p>
            <a:r>
              <a:rPr lang="en-US" sz="3000" dirty="0"/>
              <a:t>Static Allocation for a Language without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2061012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Scott Figure</a:t>
            </a:r>
          </a:p>
        </p:txBody>
      </p:sp>
      <p:pic>
        <p:nvPicPr>
          <p:cNvPr id="5" name="Picture 6" descr="Fig 3">
            <a:extLst>
              <a:ext uri="{FF2B5EF4-FFF2-40B4-BE49-F238E27FC236}">
                <a16:creationId xmlns:a16="http://schemas.microsoft.com/office/drawing/2014/main" id="{C25D4D3C-D9E4-5947-AE4E-DCD13268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8881" y="1131384"/>
            <a:ext cx="5750284" cy="3863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0074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Stack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3279489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Stack</a:t>
            </a:r>
            <a:r>
              <a:rPr lang="en-US" dirty="0">
                <a:latin typeface="Cambria" panose="02040503050406030204" pitchFamily="18" charset="0"/>
              </a:rPr>
              <a:t> Allocation is typically used for: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Parameters of procedures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Local variables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Temporaries </a:t>
            </a:r>
          </a:p>
          <a:p>
            <a:pPr indent="0">
              <a:spcBef>
                <a:spcPts val="2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[e.g., intermediate values of expressions]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7E91AC-645A-5242-A5EB-CB7DCCA9D33E}"/>
              </a:ext>
            </a:extLst>
          </p:cNvPr>
          <p:cNvSpPr txBox="1">
            <a:spLocks/>
          </p:cNvSpPr>
          <p:nvPr/>
        </p:nvSpPr>
        <p:spPr bwMode="auto">
          <a:xfrm>
            <a:off x="4501662" y="943084"/>
            <a:ext cx="4173793" cy="3799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dirty="0">
                <a:latin typeface="Cambria" panose="02040503050406030204" pitchFamily="18" charset="0"/>
              </a:rPr>
              <a:t>Why use a </a:t>
            </a:r>
            <a:r>
              <a:rPr lang="en-US" u="sng" dirty="0">
                <a:latin typeface="Cambria" panose="02040503050406030204" pitchFamily="18" charset="0"/>
              </a:rPr>
              <a:t>Stack</a:t>
            </a:r>
            <a:r>
              <a:rPr lang="en-US" dirty="0">
                <a:latin typeface="Cambria" panose="02040503050406030204" pitchFamily="18" charset="0"/>
              </a:rPr>
              <a:t>?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Works for recursive routines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Allows reuse of space</a:t>
            </a:r>
          </a:p>
          <a:p>
            <a:pPr lvl="1" defTabSz="914400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Relevant to all languages</a:t>
            </a:r>
          </a:p>
          <a:p>
            <a:pPr lvl="1" defTabSz="914400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Space only allocated for active routines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Although location of stack cannot be predicted at compile time, offsets of objects in stack relative to the stack frame can be determined statically</a:t>
            </a:r>
          </a:p>
        </p:txBody>
      </p:sp>
    </p:spTree>
    <p:extLst>
      <p:ext uri="{BB962C8B-B14F-4D97-AF65-F5344CB8AC3E}">
        <p14:creationId xmlns:p14="http://schemas.microsoft.com/office/powerpoint/2010/main" val="200737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Fig 3">
            <a:extLst>
              <a:ext uri="{FF2B5EF4-FFF2-40B4-BE49-F238E27FC236}">
                <a16:creationId xmlns:a16="http://schemas.microsoft.com/office/drawing/2014/main" id="{4C7E391B-B730-3142-8EFC-D74F8917B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5084" y="204325"/>
            <a:ext cx="5685805" cy="4734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7" y="524581"/>
            <a:ext cx="8675455" cy="837009"/>
          </a:xfrm>
        </p:spPr>
        <p:txBody>
          <a:bodyPr/>
          <a:lstStyle/>
          <a:p>
            <a:r>
              <a:rPr lang="en-US" sz="3000" dirty="0"/>
              <a:t>Stack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2061012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Scott Figure</a:t>
            </a:r>
          </a:p>
        </p:txBody>
      </p:sp>
    </p:spTree>
    <p:extLst>
      <p:ext uri="{BB962C8B-B14F-4D97-AF65-F5344CB8AC3E}">
        <p14:creationId xmlns:p14="http://schemas.microsoft.com/office/powerpoint/2010/main" val="70800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Heap-based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Memory for an object is allocated in a region of memory where sub-blocks can be allocated and deallocated at arbitrary times.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Tradeoffs between: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Space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Allocation Speed</a:t>
            </a:r>
          </a:p>
        </p:txBody>
      </p:sp>
    </p:spTree>
    <p:extLst>
      <p:ext uri="{BB962C8B-B14F-4D97-AF65-F5344CB8AC3E}">
        <p14:creationId xmlns:p14="http://schemas.microsoft.com/office/powerpoint/2010/main" val="412432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i="1" dirty="0">
                <a:latin typeface="Cambria" panose="02040503050406030204" pitchFamily="18" charset="0"/>
              </a:rPr>
              <a:t>name</a:t>
            </a:r>
            <a:r>
              <a:rPr lang="en-US" dirty="0">
                <a:latin typeface="Cambria" panose="02040503050406030204" pitchFamily="18" charset="0"/>
              </a:rPr>
              <a:t> is exactly what you think it is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Most names are identifiers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Sometimes, symbols [like ‘+’] can also be names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i="1" dirty="0">
                <a:latin typeface="Cambria" panose="02040503050406030204" pitchFamily="18" charset="0"/>
              </a:rPr>
              <a:t>binding</a:t>
            </a:r>
            <a:r>
              <a:rPr lang="en-US" dirty="0">
                <a:latin typeface="Cambria" panose="02040503050406030204" pitchFamily="18" charset="0"/>
              </a:rPr>
              <a:t> is an association between two things, such as a name and the thing that it names.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i="1" dirty="0">
                <a:latin typeface="Cambria" panose="02040503050406030204" pitchFamily="18" charset="0"/>
              </a:rPr>
              <a:t>scope</a:t>
            </a:r>
            <a:r>
              <a:rPr lang="en-US" dirty="0">
                <a:latin typeface="Cambria" panose="02040503050406030204" pitchFamily="18" charset="0"/>
              </a:rPr>
              <a:t> of a binding is the </a:t>
            </a:r>
            <a:r>
              <a:rPr lang="en-US" i="1" dirty="0">
                <a:latin typeface="Cambria" panose="02040503050406030204" pitchFamily="18" charset="0"/>
              </a:rPr>
              <a:t>part</a:t>
            </a:r>
            <a:r>
              <a:rPr lang="en-US" dirty="0">
                <a:latin typeface="Cambria" panose="02040503050406030204" pitchFamily="18" charset="0"/>
              </a:rPr>
              <a:t> of the program [textually] in which the binding is </a:t>
            </a:r>
            <a:r>
              <a:rPr lang="en-US" i="1" dirty="0">
                <a:latin typeface="Cambria" panose="02040503050406030204" pitchFamily="18" charset="0"/>
              </a:rPr>
              <a:t>active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75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Heap-based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278734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Memory for an object is allocated in a region of memory where sub-blocks can be allocated and deallocated at arbitrary times.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Tradeoffs between: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Space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Allocation Speed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</a:rPr>
              <a:t>Various approaches exist with various time, space tradeoffs.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77CBD5A8-0689-3E4C-AC2A-3A18D9037D45}"/>
              </a:ext>
            </a:extLst>
          </p:cNvPr>
          <p:cNvSpPr/>
          <p:nvPr/>
        </p:nvSpPr>
        <p:spPr>
          <a:xfrm>
            <a:off x="1534478" y="524581"/>
            <a:ext cx="7184222" cy="2150617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Space</a:t>
            </a:r>
          </a:p>
          <a:p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r>
              <a:rPr lang="en-US" i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Internal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fragmentation:	memory blocks are larger than needed, 						unused space is allocated [wasted]</a:t>
            </a:r>
          </a:p>
          <a:p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r>
              <a:rPr lang="en-US" i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External 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fragmentation:	memory is available, but in small non-							contiguous pieces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179A9B4D-DAD3-7F48-BC6B-6F6789010A4F}"/>
              </a:ext>
            </a:extLst>
          </p:cNvPr>
          <p:cNvSpPr/>
          <p:nvPr/>
        </p:nvSpPr>
        <p:spPr>
          <a:xfrm>
            <a:off x="2639441" y="2807195"/>
            <a:ext cx="6079259" cy="126935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t" anchorCtr="0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Allocation Speed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a typeface="Cambria Math" charset="0"/>
                <a:cs typeface="Cambria Math" charset="0"/>
              </a:rPr>
              <a:t>With more computation, can reduce fragmentation</a:t>
            </a:r>
            <a:endParaRPr lang="en-US" i="1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4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Heap Allocation and Deallocation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Allocation</a:t>
            </a:r>
            <a:r>
              <a:rPr lang="en-US" dirty="0">
                <a:latin typeface="Cambria" panose="02040503050406030204" pitchFamily="18" charset="0"/>
              </a:rPr>
              <a:t>:  occurs at a specific point in program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New objects are instantiated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Long string assigned to previously shorter string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And so on…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Deallocation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Explicit:  when indicated by programmer [C, C++]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Implicit: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on exiting scope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garbage collection occurs sometime after no more references to an object exist</a:t>
            </a:r>
          </a:p>
        </p:txBody>
      </p:sp>
    </p:spTree>
    <p:extLst>
      <p:ext uri="{BB962C8B-B14F-4D97-AF65-F5344CB8AC3E}">
        <p14:creationId xmlns:p14="http://schemas.microsoft.com/office/powerpoint/2010/main" val="65299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RAII:  </a:t>
            </a:r>
            <a:r>
              <a:rPr lang="en-US" sz="3200" u="sng" dirty="0"/>
              <a:t>R</a:t>
            </a:r>
            <a:r>
              <a:rPr lang="en-US" sz="3200" dirty="0"/>
              <a:t>esource </a:t>
            </a:r>
            <a:r>
              <a:rPr lang="en-US" sz="3200" u="sng" dirty="0"/>
              <a:t>A</a:t>
            </a:r>
            <a:r>
              <a:rPr lang="en-US" sz="3200" dirty="0"/>
              <a:t>llocation </a:t>
            </a:r>
            <a:r>
              <a:rPr lang="en-US" sz="3200" u="sng" dirty="0"/>
              <a:t>i</a:t>
            </a:r>
            <a:r>
              <a:rPr lang="en-US" sz="3200" dirty="0"/>
              <a:t>s </a:t>
            </a:r>
            <a:r>
              <a:rPr lang="en-US" sz="3200" u="sng" dirty="0"/>
              <a:t>I</a:t>
            </a:r>
            <a:r>
              <a:rPr lang="en-US" sz="3200" dirty="0"/>
              <a:t>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C++ idiom to manage resources</a:t>
            </a:r>
            <a:r>
              <a:rPr lang="en-US" dirty="0">
                <a:latin typeface="Cambria" panose="02040503050406030204" pitchFamily="18" charset="0"/>
              </a:rPr>
              <a:t>, including heap memory, threads, sockets, open file, locked mutex, disk space, db connection, etc.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AKA Scope-Bound Resource Management (SBRM).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Binds life cycle</a:t>
            </a:r>
            <a:r>
              <a:rPr lang="en-US" dirty="0">
                <a:latin typeface="Cambria" panose="02040503050406030204" pitchFamily="18" charset="0"/>
              </a:rPr>
              <a:t> of a resource that must be </a:t>
            </a:r>
            <a:r>
              <a:rPr lang="en-US" i="1" dirty="0">
                <a:latin typeface="Cambria" panose="02040503050406030204" pitchFamily="18" charset="0"/>
              </a:rPr>
              <a:t>acquired before use</a:t>
            </a:r>
            <a:r>
              <a:rPr lang="en-US" dirty="0">
                <a:latin typeface="Cambria" panose="02040503050406030204" pitchFamily="18" charset="0"/>
              </a:rPr>
              <a:t> to the </a:t>
            </a:r>
            <a:r>
              <a:rPr lang="en-US" i="1" dirty="0">
                <a:latin typeface="Cambria" panose="02040503050406030204" pitchFamily="18" charset="0"/>
              </a:rPr>
              <a:t>lifetime</a:t>
            </a:r>
            <a:r>
              <a:rPr lang="en-US" dirty="0">
                <a:latin typeface="Cambria" panose="02040503050406030204" pitchFamily="18" charset="0"/>
              </a:rPr>
              <a:t> of the </a:t>
            </a:r>
            <a:r>
              <a:rPr lang="en-US" i="1" dirty="0">
                <a:latin typeface="Cambria" panose="02040503050406030204" pitchFamily="18" charset="0"/>
              </a:rPr>
              <a:t>object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Resource is </a:t>
            </a:r>
            <a:r>
              <a:rPr lang="en-US" i="1" dirty="0">
                <a:latin typeface="Cambria" panose="02040503050406030204" pitchFamily="18" charset="0"/>
              </a:rPr>
              <a:t>available</a:t>
            </a:r>
            <a:r>
              <a:rPr lang="en-US" dirty="0">
                <a:latin typeface="Cambria" panose="02040503050406030204" pitchFamily="18" charset="0"/>
              </a:rPr>
              <a:t> to any functions that can access the object.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Resource is </a:t>
            </a:r>
            <a:r>
              <a:rPr lang="en-US" i="1" dirty="0">
                <a:latin typeface="Cambria" panose="02040503050406030204" pitchFamily="18" charset="0"/>
              </a:rPr>
              <a:t>released</a:t>
            </a:r>
            <a:r>
              <a:rPr lang="en-US" dirty="0">
                <a:latin typeface="Cambria" panose="02040503050406030204" pitchFamily="18" charset="0"/>
              </a:rPr>
              <a:t> at end of lifetime of controlling object.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Avoids</a:t>
            </a:r>
            <a:r>
              <a:rPr lang="en-US" dirty="0">
                <a:latin typeface="Cambria" panose="02040503050406030204" pitchFamily="18" charset="0"/>
              </a:rPr>
              <a:t> resource </a:t>
            </a:r>
            <a:r>
              <a:rPr lang="en-US" i="1" dirty="0">
                <a:latin typeface="Cambria" panose="02040503050406030204" pitchFamily="18" charset="0"/>
              </a:rPr>
              <a:t>leaks</a:t>
            </a:r>
            <a:r>
              <a:rPr lang="en-US" dirty="0">
                <a:latin typeface="Cambria" panose="02040503050406030204" pitchFamily="18" charset="0"/>
              </a:rPr>
              <a:t> and guarantees </a:t>
            </a:r>
            <a:r>
              <a:rPr lang="en-US" i="1" dirty="0">
                <a:latin typeface="Cambria" panose="02040503050406030204" pitchFamily="18" charset="0"/>
              </a:rPr>
              <a:t>exception safety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94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RAII: 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Encapsulate</a:t>
            </a:r>
            <a:r>
              <a:rPr lang="en-US" dirty="0">
                <a:latin typeface="Cambria" panose="02040503050406030204" pitchFamily="18" charset="0"/>
              </a:rPr>
              <a:t> resource in a class where: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u="sng" dirty="0">
                <a:latin typeface="Cambria" panose="02040503050406030204" pitchFamily="18" charset="0"/>
              </a:rPr>
              <a:t>Constructor</a:t>
            </a:r>
            <a:r>
              <a:rPr lang="en-US" dirty="0">
                <a:latin typeface="Cambria" panose="02040503050406030204" pitchFamily="18" charset="0"/>
              </a:rPr>
              <a:t> acquires resource and establishes class invariants or throws an exception.</a:t>
            </a:r>
          </a:p>
          <a:p>
            <a:pPr lvl="1">
              <a:spcBef>
                <a:spcPts val="200"/>
              </a:spcBef>
              <a:buFont typeface="Wingdings" pitchFamily="2" charset="2"/>
              <a:buChar char="Ø"/>
            </a:pPr>
            <a:r>
              <a:rPr lang="en-US" u="sng" dirty="0">
                <a:latin typeface="Cambria" panose="02040503050406030204" pitchFamily="18" charset="0"/>
              </a:rPr>
              <a:t>Destructor</a:t>
            </a:r>
            <a:r>
              <a:rPr lang="en-US" dirty="0">
                <a:latin typeface="Cambria" panose="02040503050406030204" pitchFamily="18" charset="0"/>
              </a:rPr>
              <a:t> releases the resource and never throws exceptions.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 the resource via an instance of an RAII-class that has “automatic storage or temporary lifetime”.</a:t>
            </a:r>
          </a:p>
        </p:txBody>
      </p:sp>
    </p:spTree>
    <p:extLst>
      <p:ext uri="{BB962C8B-B14F-4D97-AF65-F5344CB8AC3E}">
        <p14:creationId xmlns:p14="http://schemas.microsoft.com/office/powerpoint/2010/main" val="3675717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RAII:  Example</a:t>
            </a:r>
          </a:p>
        </p:txBody>
      </p:sp>
      <p:sp>
        <p:nvSpPr>
          <p:cNvPr id="6" name="Horizontal Scroll 5">
            <a:extLst>
              <a:ext uri="{FF2B5EF4-FFF2-40B4-BE49-F238E27FC236}">
                <a16:creationId xmlns:a16="http://schemas.microsoft.com/office/drawing/2014/main" id="{DD247D06-A682-C745-9465-0E5C790E394A}"/>
              </a:ext>
            </a:extLst>
          </p:cNvPr>
          <p:cNvSpPr/>
          <p:nvPr/>
        </p:nvSpPr>
        <p:spPr>
          <a:xfrm>
            <a:off x="361181" y="1241852"/>
            <a:ext cx="3751459" cy="3043408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mem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mem(size_t size);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~mem();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 data;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 getData();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7" name="Horizontal Scroll 6">
            <a:extLst>
              <a:ext uri="{FF2B5EF4-FFF2-40B4-BE49-F238E27FC236}">
                <a16:creationId xmlns:a16="http://schemas.microsoft.com/office/drawing/2014/main" id="{CF4E6EC7-751F-024E-AF1B-C9A86A305941}"/>
              </a:ext>
            </a:extLst>
          </p:cNvPr>
          <p:cNvSpPr/>
          <p:nvPr/>
        </p:nvSpPr>
        <p:spPr>
          <a:xfrm>
            <a:off x="4572000" y="866439"/>
            <a:ext cx="4244132" cy="1705311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mem::mem(size_t size)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 size &gt; 0 )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data = new char[size];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EEB13689-A629-E94D-A73E-D874D06CD36E}"/>
              </a:ext>
            </a:extLst>
          </p:cNvPr>
          <p:cNvSpPr/>
          <p:nvPr/>
        </p:nvSpPr>
        <p:spPr>
          <a:xfrm>
            <a:off x="4572000" y="2763556"/>
            <a:ext cx="4244132" cy="1705311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mem::~mem()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delete [] data;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0216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RAII:  Example</a:t>
            </a:r>
          </a:p>
        </p:txBody>
      </p:sp>
      <p:sp>
        <p:nvSpPr>
          <p:cNvPr id="6" name="Horizontal Scroll 5">
            <a:extLst>
              <a:ext uri="{FF2B5EF4-FFF2-40B4-BE49-F238E27FC236}">
                <a16:creationId xmlns:a16="http://schemas.microsoft.com/office/drawing/2014/main" id="{DD247D06-A682-C745-9465-0E5C790E394A}"/>
              </a:ext>
            </a:extLst>
          </p:cNvPr>
          <p:cNvSpPr/>
          <p:nvPr/>
        </p:nvSpPr>
        <p:spPr>
          <a:xfrm>
            <a:off x="361181" y="1241852"/>
            <a:ext cx="3751459" cy="3043408"/>
          </a:xfrm>
          <a:prstGeom prst="horizontalScroll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mem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mem(size_t size);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~mem();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 data;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 getData();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14295651-3E12-D146-B2AC-58D324AF1DFB}"/>
              </a:ext>
            </a:extLst>
          </p:cNvPr>
          <p:cNvSpPr/>
          <p:nvPr/>
        </p:nvSpPr>
        <p:spPr>
          <a:xfrm>
            <a:off x="4707209" y="1241852"/>
            <a:ext cx="3911011" cy="3043408"/>
          </a:xfrm>
          <a:prstGeom prst="horizontalScroll">
            <a:avLst/>
          </a:prstGeom>
          <a:solidFill>
            <a:schemeClr val="accent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Usage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…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mem dbrec(n);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f( dbrec.getData() );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139133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86353" y="1361590"/>
            <a:ext cx="4461845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Explicit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Simpler compiler implementation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Better execution speed</a:t>
            </a:r>
          </a:p>
          <a:p>
            <a:pPr>
              <a:spcBef>
                <a:spcPts val="200"/>
              </a:spcBef>
            </a:pPr>
            <a:r>
              <a:rPr lang="en-US" i="1" dirty="0">
                <a:latin typeface="Cambria" panose="02040503050406030204" pitchFamily="18" charset="0"/>
              </a:rPr>
              <a:t>Subject to dangling references</a:t>
            </a:r>
            <a:r>
              <a:rPr lang="en-US" dirty="0">
                <a:latin typeface="Cambria" panose="02040503050406030204" pitchFamily="18" charset="0"/>
              </a:rPr>
              <a:t> due to programmer error</a:t>
            </a:r>
          </a:p>
          <a:p>
            <a:pPr lvl="1">
              <a:spcBef>
                <a:spcPts val="200"/>
              </a:spcBef>
              <a:buFont typeface=".PingFang SC Regular"/>
              <a:buChar char="－"/>
            </a:pPr>
            <a:r>
              <a:rPr lang="en-US" dirty="0">
                <a:latin typeface="Cambria" panose="02040503050406030204" pitchFamily="18" charset="0"/>
              </a:rPr>
              <a:t>deallocation bugs are common and serious in practice.</a:t>
            </a:r>
          </a:p>
          <a:p>
            <a:pPr>
              <a:spcBef>
                <a:spcPts val="200"/>
              </a:spcBef>
            </a:pPr>
            <a:r>
              <a:rPr lang="en-US" i="1" dirty="0">
                <a:latin typeface="Cambria" panose="02040503050406030204" pitchFamily="18" charset="0"/>
              </a:rPr>
              <a:t>Subject to memory leaks</a:t>
            </a:r>
            <a:r>
              <a:rPr lang="en-US" dirty="0">
                <a:latin typeface="Cambria" panose="02040503050406030204" pitchFamily="18" charset="0"/>
              </a:rPr>
              <a:t> where unused memory is never deallocated</a:t>
            </a:r>
          </a:p>
          <a:p>
            <a:pPr lvl="1">
              <a:spcBef>
                <a:spcPts val="200"/>
              </a:spcBef>
              <a:buFont typeface=".PingFang SC Regular"/>
              <a:buChar char="－"/>
            </a:pPr>
            <a:r>
              <a:rPr lang="en-US" dirty="0">
                <a:latin typeface="Cambria" panose="02040503050406030204" pitchFamily="18" charset="0"/>
              </a:rPr>
              <a:t>this can cause programs to eventually run out of heap space.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6D0DD-C559-2147-BA26-F50FE274A4C0}"/>
              </a:ext>
            </a:extLst>
          </p:cNvPr>
          <p:cNvSpPr txBox="1">
            <a:spLocks/>
          </p:cNvSpPr>
          <p:nvPr/>
        </p:nvSpPr>
        <p:spPr bwMode="auto">
          <a:xfrm>
            <a:off x="5170714" y="1361590"/>
            <a:ext cx="3863131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Implicit</a:t>
            </a:r>
            <a:endParaRPr lang="en-US" dirty="0">
              <a:latin typeface="Cambria" panose="02040503050406030204" pitchFamily="18" charset="0"/>
            </a:endParaRPr>
          </a:p>
          <a:p>
            <a:pPr defTabSz="914400"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Simplifies programming task</a:t>
            </a:r>
          </a:p>
          <a:p>
            <a:pPr lvl="1">
              <a:spcBef>
                <a:spcPts val="200"/>
              </a:spcBef>
              <a:buFont typeface=".PingFang SC Regular"/>
              <a:buChar char="－"/>
            </a:pPr>
            <a:r>
              <a:rPr lang="en-US" dirty="0">
                <a:latin typeface="Cambria" panose="02040503050406030204" pitchFamily="18" charset="0"/>
              </a:rPr>
              <a:t>with garbage collection dangling references cannot occur.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Fewer memory leaks</a:t>
            </a:r>
          </a:p>
          <a:p>
            <a:pPr lvl="1">
              <a:spcBef>
                <a:spcPts val="200"/>
              </a:spcBef>
              <a:buFont typeface=".PingFang SC Regular"/>
              <a:buChar char="－"/>
            </a:pPr>
            <a:r>
              <a:rPr lang="en-US" dirty="0">
                <a:latin typeface="Cambria" panose="02040503050406030204" pitchFamily="18" charset="0"/>
              </a:rPr>
              <a:t>but these may still occur if the programmer keeps references to unneeded objects.</a:t>
            </a:r>
          </a:p>
          <a:p>
            <a:pPr defTabSz="914400"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High quality garbage collection algorithms are available, and technology is improving.</a:t>
            </a:r>
          </a:p>
        </p:txBody>
      </p:sp>
    </p:spTree>
    <p:extLst>
      <p:ext uri="{BB962C8B-B14F-4D97-AF65-F5344CB8AC3E}">
        <p14:creationId xmlns:p14="http://schemas.microsoft.com/office/powerpoint/2010/main" val="256336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Recall</a:t>
            </a:r>
            <a:r>
              <a:rPr lang="en-US" dirty="0">
                <a:latin typeface="Cambria" panose="02040503050406030204" pitchFamily="18" charset="0"/>
              </a:rPr>
              <a:t>:  the </a:t>
            </a:r>
            <a:r>
              <a:rPr lang="en-US" i="1" dirty="0">
                <a:latin typeface="Cambria" panose="02040503050406030204" pitchFamily="18" charset="0"/>
              </a:rPr>
              <a:t>scope</a:t>
            </a:r>
            <a:r>
              <a:rPr lang="en-US" dirty="0">
                <a:latin typeface="Cambria" panose="02040503050406030204" pitchFamily="18" charset="0"/>
              </a:rPr>
              <a:t> of a binding is the part of the program [textually] in which the binding is active.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Scope</a:t>
            </a:r>
            <a:r>
              <a:rPr lang="en-US" dirty="0">
                <a:latin typeface="Cambria" panose="02040503050406030204" pitchFamily="18" charset="0"/>
              </a:rPr>
              <a:t> [more precisely]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i="1" dirty="0">
                <a:latin typeface="Cambria" panose="02040503050406030204" pitchFamily="18" charset="0"/>
              </a:rPr>
              <a:t>program section of maximal size</a:t>
            </a:r>
            <a:r>
              <a:rPr lang="en-US" dirty="0">
                <a:latin typeface="Cambria" panose="02040503050406030204" pitchFamily="18" charset="0"/>
              </a:rPr>
              <a:t> in which </a:t>
            </a:r>
            <a:r>
              <a:rPr lang="en-US" i="1" dirty="0">
                <a:latin typeface="Cambria" panose="02040503050406030204" pitchFamily="18" charset="0"/>
              </a:rPr>
              <a:t>no bindings change</a:t>
            </a:r>
            <a:r>
              <a:rPr lang="en-US" dirty="0">
                <a:latin typeface="Cambria" panose="02040503050406030204" pitchFamily="18" charset="0"/>
              </a:rPr>
              <a:t> [or at least in which no re-declarations are permitted.]</a:t>
            </a:r>
          </a:p>
        </p:txBody>
      </p:sp>
    </p:spTree>
    <p:extLst>
      <p:ext uri="{BB962C8B-B14F-4D97-AF65-F5344CB8AC3E}">
        <p14:creationId xmlns:p14="http://schemas.microsoft.com/office/powerpoint/2010/main" val="215690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Referencing Environment</a:t>
            </a:r>
            <a:r>
              <a:rPr lang="en-US" dirty="0">
                <a:latin typeface="Cambria" panose="02040503050406030204" pitchFamily="18" charset="0"/>
              </a:rPr>
              <a:t>:  </a:t>
            </a:r>
            <a:r>
              <a:rPr lang="en-US" i="1" dirty="0">
                <a:latin typeface="Cambria" panose="02040503050406030204" pitchFamily="18" charset="0"/>
              </a:rPr>
              <a:t>set of active bindings</a:t>
            </a:r>
            <a:r>
              <a:rPr lang="en-US" dirty="0">
                <a:latin typeface="Cambria" panose="02040503050406030204" pitchFamily="18" charset="0"/>
              </a:rPr>
              <a:t> at some point in program execution.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Scope Rules</a:t>
            </a:r>
            <a:r>
              <a:rPr lang="en-US" dirty="0">
                <a:latin typeface="Cambria" panose="02040503050406030204" pitchFamily="18" charset="0"/>
              </a:rPr>
              <a:t>:  define referencing </a:t>
            </a:r>
            <a:r>
              <a:rPr lang="en-US" i="1" dirty="0">
                <a:latin typeface="Cambria" panose="02040503050406030204" pitchFamily="18" charset="0"/>
              </a:rPr>
              <a:t>environment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Elaboration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The process of creating bindings </a:t>
            </a:r>
            <a:r>
              <a:rPr lang="en-US" i="1" dirty="0">
                <a:latin typeface="Cambria" panose="02040503050406030204" pitchFamily="18" charset="0"/>
              </a:rPr>
              <a:t>when entering a scope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First used with Algol 60, Ada re-popularized the term.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Storage may be allocated, tasks started, even exceptions propagated as a result of the elaboration of declarations.</a:t>
            </a:r>
          </a:p>
        </p:txBody>
      </p:sp>
    </p:spTree>
    <p:extLst>
      <p:ext uri="{BB962C8B-B14F-4D97-AF65-F5344CB8AC3E}">
        <p14:creationId xmlns:p14="http://schemas.microsoft.com/office/powerpoint/2010/main" val="3737103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Subroutines [in most languages]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On Subroutine Entry</a:t>
            </a:r>
            <a:r>
              <a:rPr lang="en-US" dirty="0">
                <a:latin typeface="Cambria" panose="02040503050406030204" pitchFamily="18" charset="0"/>
              </a:rPr>
              <a:t> – enter a </a:t>
            </a:r>
            <a:r>
              <a:rPr lang="en-US" i="1" dirty="0">
                <a:latin typeface="Cambria" panose="02040503050406030204" pitchFamily="18" charset="0"/>
              </a:rPr>
              <a:t>new</a:t>
            </a:r>
            <a:r>
              <a:rPr lang="en-US" dirty="0">
                <a:latin typeface="Cambria" panose="02040503050406030204" pitchFamily="18" charset="0"/>
              </a:rPr>
              <a:t> scope:</a:t>
            </a:r>
          </a:p>
          <a:p>
            <a:pPr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latin typeface="Cambria" panose="02040503050406030204" pitchFamily="18" charset="0"/>
              </a:rPr>
              <a:t>Create</a:t>
            </a:r>
            <a:r>
              <a:rPr lang="en-US" dirty="0">
                <a:latin typeface="Cambria" panose="02040503050406030204" pitchFamily="18" charset="0"/>
              </a:rPr>
              <a:t> bindings for new local variables.</a:t>
            </a:r>
          </a:p>
          <a:p>
            <a:pPr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latin typeface="Cambria" panose="02040503050406030204" pitchFamily="18" charset="0"/>
              </a:rPr>
              <a:t>Deactivate</a:t>
            </a:r>
            <a:r>
              <a:rPr lang="en-US" dirty="0">
                <a:latin typeface="Cambria" panose="02040503050406030204" pitchFamily="18" charset="0"/>
              </a:rPr>
              <a:t> bindings for </a:t>
            </a:r>
            <a:r>
              <a:rPr lang="en-US" i="1" dirty="0">
                <a:latin typeface="Cambria" panose="02040503050406030204" pitchFamily="18" charset="0"/>
              </a:rPr>
              <a:t>global</a:t>
            </a:r>
            <a:r>
              <a:rPr lang="en-US" dirty="0">
                <a:latin typeface="Cambria" panose="02040503050406030204" pitchFamily="18" charset="0"/>
              </a:rPr>
              <a:t> variables that are </a:t>
            </a:r>
            <a:r>
              <a:rPr lang="en-US" i="1" dirty="0">
                <a:latin typeface="Cambria" panose="02040503050406030204" pitchFamily="18" charset="0"/>
              </a:rPr>
              <a:t>re-declared</a:t>
            </a:r>
            <a:r>
              <a:rPr lang="en-US" dirty="0">
                <a:latin typeface="Cambria" panose="02040503050406030204" pitchFamily="18" charset="0"/>
              </a:rPr>
              <a:t> [these variables are said to have a “hole” in their scope.]</a:t>
            </a:r>
          </a:p>
          <a:p>
            <a:pPr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dirty="0">
                <a:latin typeface="Cambria" panose="02040503050406030204" pitchFamily="18" charset="0"/>
              </a:rPr>
              <a:t>Make </a:t>
            </a:r>
            <a:r>
              <a:rPr lang="en-US" i="1" dirty="0">
                <a:latin typeface="Cambria" panose="02040503050406030204" pitchFamily="18" charset="0"/>
              </a:rPr>
              <a:t>references</a:t>
            </a:r>
            <a:r>
              <a:rPr lang="en-US" dirty="0">
                <a:latin typeface="Cambria" panose="02040503050406030204" pitchFamily="18" charset="0"/>
              </a:rPr>
              <a:t> to variables.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On Subroutine Exit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latin typeface="Cambria" panose="02040503050406030204" pitchFamily="18" charset="0"/>
              </a:rPr>
              <a:t>Destroy</a:t>
            </a:r>
            <a:r>
              <a:rPr lang="en-US" dirty="0">
                <a:latin typeface="Cambria" panose="02040503050406030204" pitchFamily="18" charset="0"/>
              </a:rPr>
              <a:t> bindings for local variables.</a:t>
            </a:r>
          </a:p>
          <a:p>
            <a:pPr>
              <a:spcBef>
                <a:spcPts val="200"/>
              </a:spcBef>
              <a:buFont typeface="Lucida Grande Bold" panose="020B0600040502020204" pitchFamily="34" charset="0"/>
              <a:buChar char="↳"/>
            </a:pPr>
            <a:r>
              <a:rPr lang="en-US" i="1" dirty="0">
                <a:latin typeface="Cambria" panose="02040503050406030204" pitchFamily="18" charset="0"/>
              </a:rPr>
              <a:t>Reactivate</a:t>
            </a:r>
            <a:r>
              <a:rPr lang="en-US" dirty="0">
                <a:latin typeface="Cambria" panose="02040503050406030204" pitchFamily="18" charset="0"/>
              </a:rPr>
              <a:t> bindings for </a:t>
            </a:r>
            <a:r>
              <a:rPr lang="en-US" i="1" dirty="0">
                <a:latin typeface="Cambria" panose="02040503050406030204" pitchFamily="18" charset="0"/>
              </a:rPr>
              <a:t>global</a:t>
            </a:r>
            <a:r>
              <a:rPr lang="en-US" dirty="0">
                <a:latin typeface="Cambria" panose="02040503050406030204" pitchFamily="18" charset="0"/>
              </a:rPr>
              <a:t> variables that were deactivated.</a:t>
            </a:r>
          </a:p>
        </p:txBody>
      </p:sp>
    </p:spTree>
    <p:extLst>
      <p:ext uri="{BB962C8B-B14F-4D97-AF65-F5344CB8AC3E}">
        <p14:creationId xmlns:p14="http://schemas.microsoft.com/office/powerpoint/2010/main" val="124094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4" cy="353045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chemeClr val="accent3"/>
                </a:solidFill>
                <a:latin typeface="Cambria" panose="02040503050406030204" pitchFamily="18" charset="0"/>
              </a:rPr>
              <a:t>Binding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point at which a binding is </a:t>
            </a:r>
            <a:r>
              <a:rPr lang="en-US" b="1" i="1" dirty="0">
                <a:latin typeface="Cambria" panose="02040503050406030204" pitchFamily="18" charset="0"/>
              </a:rPr>
              <a:t>created</a:t>
            </a:r>
            <a:r>
              <a:rPr lang="en-US" dirty="0">
                <a:latin typeface="Cambria" panose="02040503050406030204" pitchFamily="18" charset="0"/>
              </a:rPr>
              <a:t>,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Or, more generally, the point at which any </a:t>
            </a:r>
            <a:r>
              <a:rPr lang="en-US" b="1" i="1" dirty="0">
                <a:latin typeface="Cambria" panose="02040503050406030204" pitchFamily="18" charset="0"/>
              </a:rPr>
              <a:t>implementation</a:t>
            </a:r>
            <a:r>
              <a:rPr lang="en-US" i="1" dirty="0">
                <a:latin typeface="Cambria" panose="02040503050406030204" pitchFamily="18" charset="0"/>
              </a:rPr>
              <a:t> decision</a:t>
            </a:r>
            <a:r>
              <a:rPr lang="en-US" dirty="0">
                <a:latin typeface="Cambria" panose="02040503050406030204" pitchFamily="18" charset="0"/>
              </a:rPr>
              <a:t> is made</a:t>
            </a:r>
          </a:p>
        </p:txBody>
      </p:sp>
    </p:spTree>
    <p:extLst>
      <p:ext uri="{BB962C8B-B14F-4D97-AF65-F5344CB8AC3E}">
        <p14:creationId xmlns:p14="http://schemas.microsoft.com/office/powerpoint/2010/main" val="95602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Static vs Dynamic 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Statically [lexically] Scoped</a:t>
            </a:r>
            <a:r>
              <a:rPr lang="en-US" dirty="0">
                <a:latin typeface="Cambria" panose="02040503050406030204" pitchFamily="18" charset="0"/>
              </a:rPr>
              <a:t> – scope of a binding is determined by lexical structure of the program: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The </a:t>
            </a:r>
            <a:r>
              <a:rPr lang="en-US" i="1" dirty="0">
                <a:latin typeface="Cambria" panose="02040503050406030204" pitchFamily="18" charset="0"/>
              </a:rPr>
              <a:t>determination of scopes</a:t>
            </a:r>
            <a:r>
              <a:rPr lang="en-US" dirty="0">
                <a:latin typeface="Cambria" panose="02040503050406030204" pitchFamily="18" charset="0"/>
              </a:rPr>
              <a:t> can be made by the </a:t>
            </a:r>
            <a:r>
              <a:rPr lang="en-US" i="1" dirty="0">
                <a:latin typeface="Cambria" panose="02040503050406030204" pitchFamily="18" charset="0"/>
              </a:rPr>
              <a:t>compiler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All bindings for </a:t>
            </a:r>
            <a:r>
              <a:rPr lang="en-US" i="1" dirty="0">
                <a:latin typeface="Cambria" panose="02040503050406030204" pitchFamily="18" charset="0"/>
              </a:rPr>
              <a:t>identifiers</a:t>
            </a:r>
            <a:r>
              <a:rPr lang="en-US" dirty="0">
                <a:latin typeface="Cambria" panose="02040503050406030204" pitchFamily="18" charset="0"/>
              </a:rPr>
              <a:t> can be resolved by </a:t>
            </a:r>
            <a:r>
              <a:rPr lang="en-US" i="1" dirty="0">
                <a:latin typeface="Cambria" panose="02040503050406030204" pitchFamily="18" charset="0"/>
              </a:rPr>
              <a:t>examining the program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Cambria" panose="02040503050406030204" pitchFamily="18" charset="0"/>
              </a:rPr>
              <a:t>Typically, we choose the </a:t>
            </a:r>
            <a:r>
              <a:rPr lang="en-US" i="1" dirty="0">
                <a:latin typeface="Cambria" panose="02040503050406030204" pitchFamily="18" charset="0"/>
              </a:rPr>
              <a:t>most recent</a:t>
            </a:r>
            <a:r>
              <a:rPr lang="en-US" dirty="0">
                <a:latin typeface="Cambria" panose="02040503050406030204" pitchFamily="18" charset="0"/>
              </a:rPr>
              <a:t>, </a:t>
            </a:r>
            <a:r>
              <a:rPr lang="en-US" i="1" dirty="0">
                <a:latin typeface="Cambria" panose="02040503050406030204" pitchFamily="18" charset="0"/>
              </a:rPr>
              <a:t>active</a:t>
            </a:r>
            <a:r>
              <a:rPr lang="en-US" dirty="0">
                <a:latin typeface="Cambria" panose="02040503050406030204" pitchFamily="18" charset="0"/>
              </a:rPr>
              <a:t> binding made at compile time.</a:t>
            </a:r>
          </a:p>
          <a:p>
            <a:pPr>
              <a:spcBef>
                <a:spcPts val="200"/>
              </a:spcBef>
            </a:pPr>
            <a:r>
              <a:rPr lang="en-US" i="1" dirty="0">
                <a:latin typeface="Cambria" panose="02040503050406030204" pitchFamily="18" charset="0"/>
              </a:rPr>
              <a:t>Most compiled</a:t>
            </a:r>
            <a:r>
              <a:rPr lang="en-US" dirty="0">
                <a:latin typeface="Cambria" panose="02040503050406030204" pitchFamily="18" charset="0"/>
              </a:rPr>
              <a:t> languages employ </a:t>
            </a:r>
            <a:r>
              <a:rPr lang="en-US" i="1" dirty="0">
                <a:latin typeface="Cambria" panose="02040503050406030204" pitchFamily="18" charset="0"/>
              </a:rPr>
              <a:t>static stope rules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Dynamically Scoped</a:t>
            </a:r>
            <a:r>
              <a:rPr lang="en-US" dirty="0">
                <a:latin typeface="Cambria" panose="02040503050406030204" pitchFamily="18" charset="0"/>
              </a:rPr>
              <a:t>:  scope of a binding is </a:t>
            </a:r>
            <a:r>
              <a:rPr lang="en-US" i="1" dirty="0">
                <a:latin typeface="Cambria" panose="02040503050406030204" pitchFamily="18" charset="0"/>
              </a:rPr>
              <a:t>determined at runtime</a:t>
            </a:r>
            <a:r>
              <a:rPr lang="en-US" dirty="0">
                <a:latin typeface="Cambria" panose="02040503050406030204" pitchFamily="18" charset="0"/>
              </a:rPr>
              <a:t> [and depends on flow of execution.]</a:t>
            </a:r>
          </a:p>
        </p:txBody>
      </p:sp>
    </p:spTree>
    <p:extLst>
      <p:ext uri="{BB962C8B-B14F-4D97-AF65-F5344CB8AC3E}">
        <p14:creationId xmlns:p14="http://schemas.microsoft.com/office/powerpoint/2010/main" val="56440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Classic Example of Static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799970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Used in </a:t>
            </a:r>
            <a:r>
              <a:rPr lang="en-US" i="1" dirty="0">
                <a:latin typeface="Cambria" panose="02040503050406030204" pitchFamily="18" charset="0"/>
              </a:rPr>
              <a:t>block structured languages</a:t>
            </a:r>
            <a:r>
              <a:rPr lang="en-US" dirty="0">
                <a:latin typeface="Cambria" panose="02040503050406030204" pitchFamily="18" charset="0"/>
              </a:rPr>
              <a:t> such as Algol 60 and Pascal.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These languages allow </a:t>
            </a:r>
            <a:r>
              <a:rPr lang="en-US" i="1" dirty="0">
                <a:latin typeface="Cambria" panose="02040503050406030204" pitchFamily="18" charset="0"/>
              </a:rPr>
              <a:t>nested subroutines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Most closely nested rule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An identifier is </a:t>
            </a:r>
            <a:r>
              <a:rPr lang="en-US" i="1" dirty="0">
                <a:latin typeface="Cambria" panose="02040503050406030204" pitchFamily="18" charset="0"/>
              </a:rPr>
              <a:t>known</a:t>
            </a:r>
            <a:r>
              <a:rPr lang="en-US" dirty="0">
                <a:latin typeface="Cambria" panose="02040503050406030204" pitchFamily="18" charset="0"/>
              </a:rPr>
              <a:t> in the scope </a:t>
            </a:r>
            <a:r>
              <a:rPr lang="en-US" i="1" dirty="0">
                <a:latin typeface="Cambria" panose="02040503050406030204" pitchFamily="18" charset="0"/>
              </a:rPr>
              <a:t>in which it is declared</a:t>
            </a:r>
            <a:r>
              <a:rPr lang="en-US" dirty="0">
                <a:latin typeface="Cambria" panose="02040503050406030204" pitchFamily="18" charset="0"/>
              </a:rPr>
              <a:t> and in each </a:t>
            </a:r>
            <a:r>
              <a:rPr lang="en-US" i="1" dirty="0">
                <a:latin typeface="Cambria" panose="02040503050406030204" pitchFamily="18" charset="0"/>
              </a:rPr>
              <a:t>enclosed scope</a:t>
            </a:r>
            <a:r>
              <a:rPr lang="en-US" dirty="0">
                <a:latin typeface="Cambria" panose="02040503050406030204" pitchFamily="18" charset="0"/>
              </a:rPr>
              <a:t>, </a:t>
            </a:r>
            <a:r>
              <a:rPr lang="en-US" u="sng" dirty="0">
                <a:latin typeface="Cambria" panose="02040503050406030204" pitchFamily="18" charset="0"/>
              </a:rPr>
              <a:t>unless</a:t>
            </a:r>
            <a:r>
              <a:rPr lang="en-US" dirty="0">
                <a:latin typeface="Cambria" panose="02040503050406030204" pitchFamily="18" charset="0"/>
              </a:rPr>
              <a:t> it is </a:t>
            </a:r>
            <a:r>
              <a:rPr lang="en-US" i="1" dirty="0">
                <a:latin typeface="Cambria" panose="02040503050406030204" pitchFamily="18" charset="0"/>
              </a:rPr>
              <a:t>re-declared</a:t>
            </a:r>
            <a:r>
              <a:rPr lang="en-US" dirty="0">
                <a:latin typeface="Cambria" panose="02040503050406030204" pitchFamily="18" charset="0"/>
              </a:rPr>
              <a:t> in an enclosed scope.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To resolve a reference to an identifier, we </a:t>
            </a:r>
            <a:r>
              <a:rPr lang="en-US" i="1" dirty="0">
                <a:latin typeface="Cambria" panose="02040503050406030204" pitchFamily="18" charset="0"/>
              </a:rPr>
              <a:t>examine</a:t>
            </a:r>
            <a:r>
              <a:rPr lang="en-US" dirty="0">
                <a:latin typeface="Cambria" panose="02040503050406030204" pitchFamily="18" charset="0"/>
              </a:rPr>
              <a:t> the </a:t>
            </a:r>
            <a:r>
              <a:rPr lang="en-US" i="1" dirty="0">
                <a:latin typeface="Cambria" panose="02040503050406030204" pitchFamily="18" charset="0"/>
              </a:rPr>
              <a:t>local</a:t>
            </a:r>
            <a:r>
              <a:rPr lang="en-US" dirty="0">
                <a:latin typeface="Cambria" panose="02040503050406030204" pitchFamily="18" charset="0"/>
              </a:rPr>
              <a:t> scope and statically </a:t>
            </a:r>
            <a:r>
              <a:rPr lang="en-US" i="1" dirty="0">
                <a:latin typeface="Cambria" panose="02040503050406030204" pitchFamily="18" charset="0"/>
              </a:rPr>
              <a:t>enclosing</a:t>
            </a:r>
            <a:r>
              <a:rPr lang="en-US" dirty="0">
                <a:latin typeface="Cambria" panose="02040503050406030204" pitchFamily="18" charset="0"/>
              </a:rPr>
              <a:t> scopes until a binding is found.</a:t>
            </a:r>
          </a:p>
        </p:txBody>
      </p:sp>
    </p:spTree>
    <p:extLst>
      <p:ext uri="{BB962C8B-B14F-4D97-AF65-F5344CB8AC3E}">
        <p14:creationId xmlns:p14="http://schemas.microsoft.com/office/powerpoint/2010/main" val="2950114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2004366" cy="1150107"/>
          </a:xfrm>
        </p:spPr>
        <p:txBody>
          <a:bodyPr/>
          <a:lstStyle/>
          <a:p>
            <a:pPr algn="ctr"/>
            <a:r>
              <a:rPr lang="en-US" dirty="0"/>
              <a:t>Example Code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FFF4A7-C728-BF44-8E19-2B7E5B0E4C5F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72157769"/>
              </p:ext>
            </p:extLst>
          </p:nvPr>
        </p:nvGraphicFramePr>
        <p:xfrm>
          <a:off x="2667309" y="129108"/>
          <a:ext cx="6148824" cy="488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68">
                  <a:extLst>
                    <a:ext uri="{9D8B030D-6E8A-4147-A177-3AD203B41FA5}">
                      <a16:colId xmlns:a16="http://schemas.microsoft.com/office/drawing/2014/main" val="3123199008"/>
                    </a:ext>
                  </a:extLst>
                </a:gridCol>
                <a:gridCol w="318882">
                  <a:extLst>
                    <a:ext uri="{9D8B030D-6E8A-4147-A177-3AD203B41FA5}">
                      <a16:colId xmlns:a16="http://schemas.microsoft.com/office/drawing/2014/main" val="1598441708"/>
                    </a:ext>
                  </a:extLst>
                </a:gridCol>
                <a:gridCol w="320332">
                  <a:extLst>
                    <a:ext uri="{9D8B030D-6E8A-4147-A177-3AD203B41FA5}">
                      <a16:colId xmlns:a16="http://schemas.microsoft.com/office/drawing/2014/main" val="4026423930"/>
                    </a:ext>
                  </a:extLst>
                </a:gridCol>
                <a:gridCol w="3246146">
                  <a:extLst>
                    <a:ext uri="{9D8B030D-6E8A-4147-A177-3AD203B41FA5}">
                      <a16:colId xmlns:a16="http://schemas.microsoft.com/office/drawing/2014/main" val="1626361638"/>
                    </a:ext>
                  </a:extLst>
                </a:gridCol>
                <a:gridCol w="1952996">
                  <a:extLst>
                    <a:ext uri="{9D8B030D-6E8A-4147-A177-3AD203B41FA5}">
                      <a16:colId xmlns:a16="http://schemas.microsoft.com/office/drawing/2014/main" val="725584604"/>
                    </a:ext>
                  </a:extLst>
                </a:gridCol>
              </a:tblGrid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Code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Comment</a:t>
                      </a:r>
                    </a:p>
                  </a:txBody>
                  <a:tcPr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42121"/>
                  </a:ext>
                </a:extLst>
              </a:tr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program example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66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a, b:  int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9484278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procedure sub1;  var x, y:  int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sub1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 example)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67368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begin {sub1}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6579673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9436476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{sub1}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96225312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procedure sub2;  var x:  int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sub2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 example)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167846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6290327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procedure sub3;  var x:  int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sub3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(in sub2)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0478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begin {sub3}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139982120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 = …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191517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{sub3}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24862332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begin {sub2}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9641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96419877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{sub2}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246011066"/>
                  </a:ext>
                </a:extLst>
              </a:tr>
              <a:tr h="257858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begin {example}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block: </a:t>
                      </a:r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003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118665300"/>
                  </a:ext>
                </a:extLst>
              </a:tr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{example}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91024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74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Implementation of Variable Access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Most-closely Nested Rule</a:t>
            </a:r>
            <a:r>
              <a:rPr lang="en-US" dirty="0">
                <a:latin typeface="Cambria" panose="02040503050406030204" pitchFamily="18" charset="0"/>
              </a:rPr>
              <a:t>:  use </a:t>
            </a:r>
            <a:r>
              <a:rPr lang="en-US" i="1" dirty="0">
                <a:latin typeface="Cambria" panose="02040503050406030204" pitchFamily="18" charset="0"/>
              </a:rPr>
              <a:t>static</a:t>
            </a:r>
            <a:r>
              <a:rPr lang="en-US" dirty="0">
                <a:latin typeface="Cambria" panose="02040503050406030204" pitchFamily="18" charset="0"/>
              </a:rPr>
              <a:t> links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Each frame points to the frame of the [correct instance of] the </a:t>
            </a:r>
            <a:r>
              <a:rPr lang="en-US" i="1" dirty="0">
                <a:latin typeface="Cambria" panose="02040503050406030204" pitchFamily="18" charset="0"/>
              </a:rPr>
              <a:t>routine inside which</a:t>
            </a:r>
            <a:r>
              <a:rPr lang="en-US" dirty="0">
                <a:latin typeface="Cambria" panose="02040503050406030204" pitchFamily="18" charset="0"/>
              </a:rPr>
              <a:t> it was declared.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In the absence of subroutines passed as a parameter, </a:t>
            </a:r>
            <a:r>
              <a:rPr lang="en-US" i="1" dirty="0">
                <a:latin typeface="Cambria" panose="02040503050406030204" pitchFamily="18" charset="0"/>
              </a:rPr>
              <a:t>correct</a:t>
            </a:r>
            <a:r>
              <a:rPr lang="en-US" dirty="0">
                <a:latin typeface="Cambria" panose="02040503050406030204" pitchFamily="18" charset="0"/>
              </a:rPr>
              <a:t> means closest to the top of the stack.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Accessing a variable in </a:t>
            </a:r>
            <a:r>
              <a:rPr lang="en-US" i="1" dirty="0">
                <a:latin typeface="Cambria" panose="02040503050406030204" pitchFamily="18" charset="0"/>
              </a:rPr>
              <a:t>scope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dirty="0">
                <a:latin typeface="Cambria" panose="02040503050406030204" pitchFamily="18" charset="0"/>
              </a:rPr>
              <a:t> levels out, by following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US" i="1" dirty="0">
                <a:latin typeface="Cambria" panose="02040503050406030204" pitchFamily="18" charset="0"/>
              </a:rPr>
              <a:t> static links</a:t>
            </a:r>
            <a:r>
              <a:rPr lang="en-US" dirty="0">
                <a:latin typeface="Cambria" panose="02040503050406030204" pitchFamily="18" charset="0"/>
              </a:rPr>
              <a:t> and then using the known offset within the frame found.</a:t>
            </a:r>
          </a:p>
        </p:txBody>
      </p:sp>
    </p:spTree>
    <p:extLst>
      <p:ext uri="{BB962C8B-B14F-4D97-AF65-F5344CB8AC3E}">
        <p14:creationId xmlns:p14="http://schemas.microsoft.com/office/powerpoint/2010/main" val="3497711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Fig 3">
            <a:extLst>
              <a:ext uri="{FF2B5EF4-FFF2-40B4-BE49-F238E27FC236}">
                <a16:creationId xmlns:a16="http://schemas.microsoft.com/office/drawing/2014/main" id="{E4B59FDE-034D-7D42-9438-3796F9C2B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794" y="0"/>
            <a:ext cx="7086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9126" y="228367"/>
            <a:ext cx="1977450" cy="1188309"/>
          </a:xfrm>
        </p:spPr>
        <p:txBody>
          <a:bodyPr/>
          <a:lstStyle/>
          <a:p>
            <a:pPr algn="ctr"/>
            <a:r>
              <a:rPr lang="en-US" dirty="0"/>
              <a:t>Scope Rules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36BEDC-43CD-3043-A4CE-B12E074C03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915564" y="1645043"/>
            <a:ext cx="2061012" cy="11883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Scott Figure</a:t>
            </a:r>
          </a:p>
        </p:txBody>
      </p:sp>
    </p:spTree>
    <p:extLst>
      <p:ext uri="{BB962C8B-B14F-4D97-AF65-F5344CB8AC3E}">
        <p14:creationId xmlns:p14="http://schemas.microsoft.com/office/powerpoint/2010/main" val="1962183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More Example of Static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Basic</a:t>
            </a:r>
            <a:r>
              <a:rPr lang="en-US" dirty="0">
                <a:latin typeface="Cambria" panose="02040503050406030204" pitchFamily="18" charset="0"/>
              </a:rPr>
              <a:t>:  one global scope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Traditional</a:t>
            </a:r>
            <a:r>
              <a:rPr lang="en-US" dirty="0">
                <a:latin typeface="Cambria" panose="02040503050406030204" pitchFamily="18" charset="0"/>
              </a:rPr>
              <a:t> [e.g., Fortran]: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Global</a:t>
            </a:r>
            <a:r>
              <a:rPr lang="en-US" dirty="0">
                <a:latin typeface="Cambria" panose="02040503050406030204" pitchFamily="18" charset="0"/>
              </a:rPr>
              <a:t> variables visible everywhere.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Local</a:t>
            </a:r>
            <a:r>
              <a:rPr lang="en-US" dirty="0">
                <a:latin typeface="Cambria" panose="02040503050406030204" pitchFamily="18" charset="0"/>
              </a:rPr>
              <a:t> variables are only visible in a subroutine where they appear.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By default, lifetime of local variables and their bindings is the </a:t>
            </a:r>
            <a:r>
              <a:rPr lang="en-US" i="1" dirty="0">
                <a:latin typeface="Cambria" panose="02040503050406030204" pitchFamily="18" charset="0"/>
              </a:rPr>
              <a:t>extent of the subroutine execution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Can override this using the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-US" dirty="0">
                <a:latin typeface="Cambria" panose="02040503050406030204" pitchFamily="18" charset="0"/>
              </a:rPr>
              <a:t> statement to make the </a:t>
            </a:r>
            <a:r>
              <a:rPr lang="en-US" i="1" dirty="0">
                <a:latin typeface="Cambria" panose="02040503050406030204" pitchFamily="18" charset="0"/>
              </a:rPr>
              <a:t>lifetime</a:t>
            </a:r>
            <a:r>
              <a:rPr lang="en-US" dirty="0">
                <a:latin typeface="Cambria" panose="02040503050406030204" pitchFamily="18" charset="0"/>
              </a:rPr>
              <a:t> of a variable the </a:t>
            </a:r>
            <a:r>
              <a:rPr lang="en-US" i="1" dirty="0">
                <a:latin typeface="Cambria" panose="02040503050406030204" pitchFamily="18" charset="0"/>
              </a:rPr>
              <a:t>entire execution</a:t>
            </a:r>
            <a:r>
              <a:rPr lang="en-US" dirty="0">
                <a:latin typeface="Cambria" panose="02040503050406030204" pitchFamily="18" charset="0"/>
              </a:rPr>
              <a:t> of the program.  Thus, the variable </a:t>
            </a:r>
            <a:r>
              <a:rPr lang="en-US" i="1" dirty="0">
                <a:latin typeface="Cambria" panose="02040503050406030204" pitchFamily="18" charset="0"/>
              </a:rPr>
              <a:t>retains</a:t>
            </a:r>
            <a:r>
              <a:rPr lang="en-US" dirty="0">
                <a:latin typeface="Cambria" panose="02040503050406030204" pitchFamily="18" charset="0"/>
              </a:rPr>
              <a:t> its </a:t>
            </a:r>
            <a:r>
              <a:rPr lang="en-US" i="1" dirty="0">
                <a:latin typeface="Cambria" panose="02040503050406030204" pitchFamily="18" charset="0"/>
              </a:rPr>
              <a:t>value between calls</a:t>
            </a:r>
            <a:r>
              <a:rPr lang="en-US" dirty="0">
                <a:latin typeface="Cambria" panose="02040503050406030204" pitchFamily="18" charset="0"/>
              </a:rPr>
              <a:t>, but the binding is only active inside the subroutine.</a:t>
            </a:r>
          </a:p>
          <a:p>
            <a:pPr>
              <a:spcBef>
                <a:spcPts val="800"/>
              </a:spcBef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16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Fortran-like Example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1315" y="1361590"/>
            <a:ext cx="5513164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f()  // prints 1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print i // error, i not visible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      // however, note i does exist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f()  // prints 2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f()  // prints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98D14C-F07B-C248-AE3E-5146C2DEC60D}"/>
              </a:ext>
            </a:extLst>
          </p:cNvPr>
          <p:cNvSpPr txBox="1">
            <a:spLocks/>
          </p:cNvSpPr>
          <p:nvPr/>
        </p:nvSpPr>
        <p:spPr bwMode="auto">
          <a:xfrm>
            <a:off x="359521" y="1361590"/>
            <a:ext cx="2524259" cy="2077069"/>
          </a:xfrm>
          <a:prstGeom prst="rect">
            <a:avLst/>
          </a:prstGeom>
          <a:solidFill>
            <a:srgbClr val="FFFED6"/>
          </a:solidFill>
          <a:ln>
            <a:solidFill>
              <a:schemeClr val="tx1"/>
            </a:solidFill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val="1"/>
            </a:ex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subroutine f()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save int i;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i = i + 1;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print i;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end f;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endParaRPr lang="en-US" dirty="0">
              <a:solidFill>
                <a:schemeClr val="tx1"/>
              </a:solidFill>
              <a:latin typeface="Cambria" panose="02040503050406030204" pitchFamily="18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68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Nested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In some languages, blocks determine a scop and may be declared anywhere [not just to define the statements of a subroutine].</a:t>
            </a:r>
          </a:p>
          <a:p>
            <a:pPr marL="0" indent="0">
              <a:buNone/>
            </a:pPr>
            <a:r>
              <a:rPr lang="en-US" u="sng" dirty="0">
                <a:latin typeface="Cambria" panose="02040503050406030204" pitchFamily="18" charset="0"/>
              </a:rPr>
              <a:t>Java, C, C++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{}</a:t>
            </a:r>
            <a:r>
              <a:rPr lang="en-US" dirty="0">
                <a:latin typeface="Cambria" panose="02040503050406030204" pitchFamily="18" charset="0"/>
              </a:rPr>
              <a:t>s delineate scope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Scopes are nested, but subroutines are not.</a:t>
            </a:r>
          </a:p>
        </p:txBody>
      </p:sp>
    </p:spTree>
    <p:extLst>
      <p:ext uri="{BB962C8B-B14F-4D97-AF65-F5344CB8AC3E}">
        <p14:creationId xmlns:p14="http://schemas.microsoft.com/office/powerpoint/2010/main" val="3576638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Declaration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Is a declaration in a scope: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Valid in the entire scope?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Or just in the text following the definition?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If a name must be declared before use, then how can we allow recursive types and subroutines:  different </a:t>
            </a:r>
            <a:r>
              <a:rPr lang="en-US" i="1" dirty="0">
                <a:latin typeface="Cambria" panose="02040503050406030204" pitchFamily="18" charset="0"/>
              </a:rPr>
              <a:t>languages</a:t>
            </a:r>
            <a:r>
              <a:rPr lang="en-US" dirty="0">
                <a:latin typeface="Cambria" panose="02040503050406030204" pitchFamily="18" charset="0"/>
              </a:rPr>
              <a:t> deal with this in different </a:t>
            </a:r>
            <a:r>
              <a:rPr lang="en-US" i="1" dirty="0">
                <a:latin typeface="Cambria" panose="02040503050406030204" pitchFamily="18" charset="0"/>
              </a:rPr>
              <a:t>ways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045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Pascal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361590"/>
            <a:ext cx="4567516" cy="353045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Forward references for procedures: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Give the signature [name, parameters, return type] first. 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Enough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information to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compile a call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to the procedure.</a:t>
            </a:r>
            <a:endParaRPr lang="en-US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Later, the complete definition is provided.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Treat pointers as a special case in type definitions.  Only pointers can be used recursively in type definitions.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A39814-12BA-CF43-9274-9C646C6C3CB8}"/>
              </a:ext>
            </a:extLst>
          </p:cNvPr>
          <p:cNvSpPr txBox="1">
            <a:spLocks/>
          </p:cNvSpPr>
          <p:nvPr/>
        </p:nvSpPr>
        <p:spPr bwMode="auto">
          <a:xfrm>
            <a:off x="4995746" y="1466425"/>
            <a:ext cx="3969834" cy="166039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val="1"/>
            </a:ex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ListPtr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POINTER to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ListNode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ListNode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Record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data:  …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next:  </a:t>
            </a:r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ListPtr</a:t>
            </a: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8941C77A-2F51-BF4E-956C-DD8E542215F0}"/>
              </a:ext>
            </a:extLst>
          </p:cNvPr>
          <p:cNvSpPr/>
          <p:nvPr/>
        </p:nvSpPr>
        <p:spPr>
          <a:xfrm>
            <a:off x="4995746" y="3399856"/>
            <a:ext cx="3969833" cy="926817"/>
          </a:xfrm>
          <a:prstGeom prst="foldedCorner">
            <a:avLst/>
          </a:prstGeom>
          <a:solidFill>
            <a:srgbClr val="FFFED6"/>
          </a:solidFill>
          <a:ln>
            <a:solidFill>
              <a:schemeClr val="tx2">
                <a:lumMod val="50000"/>
                <a:lumOff val="5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0" rtlCol="0" anchor="ctr" anchorCtr="1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so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special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about pointers?</a:t>
            </a:r>
            <a:endParaRPr lang="en-US" i="1" dirty="0">
              <a:solidFill>
                <a:schemeClr val="tx2">
                  <a:lumMod val="50000"/>
                  <a:lumOff val="50000"/>
                </a:schemeClr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6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Binding Time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11349"/>
            <a:ext cx="4384809" cy="365253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Language Design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Program structure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Primitive types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Language Implementation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I/O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Number of bits in primitive types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How arithmetic overflow is handled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Type equality</a:t>
            </a:r>
          </a:p>
          <a:p>
            <a:pPr lvl="1">
              <a:spcBef>
                <a:spcPts val="800"/>
              </a:spcBef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ACC87F49-44B3-3540-BDBC-2AD6564D6C5B}"/>
              </a:ext>
            </a:extLst>
          </p:cNvPr>
          <p:cNvSpPr/>
          <p:nvPr/>
        </p:nvSpPr>
        <p:spPr>
          <a:xfrm>
            <a:off x="5128990" y="1299625"/>
            <a:ext cx="3489230" cy="142372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 attempts to define more at language design time than most languages for </a:t>
            </a:r>
            <a:r>
              <a:rPr lang="en-US" b="1" i="1" dirty="0">
                <a:solidFill>
                  <a:schemeClr val="tx1"/>
                </a:solidFill>
              </a:rPr>
              <a:t>portability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C6CBFC9-EB66-2843-9E61-43ACE8B8B3C8}"/>
              </a:ext>
            </a:extLst>
          </p:cNvPr>
          <p:cNvSpPr/>
          <p:nvPr/>
        </p:nvSpPr>
        <p:spPr>
          <a:xfrm>
            <a:off x="5128989" y="3001856"/>
            <a:ext cx="3489230" cy="142372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Fixing decisions at language design time may </a:t>
            </a:r>
            <a:r>
              <a:rPr lang="en-US" b="1" i="1" dirty="0">
                <a:solidFill>
                  <a:schemeClr val="bg1"/>
                </a:solidFill>
              </a:rPr>
              <a:t>disallow</a:t>
            </a:r>
            <a:r>
              <a:rPr lang="en-US" dirty="0">
                <a:solidFill>
                  <a:schemeClr val="bg1"/>
                </a:solidFill>
              </a:rPr>
              <a:t> architecture specific optimization.</a:t>
            </a:r>
            <a:endParaRPr lang="en-US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6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Languages in General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Pointers always have the same size.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Regardless of what they point to.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So they can be handled as a special case.  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  <a:cs typeface="Consolas" panose="020B0609020204030204" pitchFamily="49" charset="0"/>
              </a:rPr>
              <a:t>Pascal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:  forward references for procedures plus limiting recursion in types to pointers enables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one-pass compilation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12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C,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3262825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Differentiate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Declaration</a:t>
            </a:r>
            <a:r>
              <a:rPr lang="en-US" dirty="0">
                <a:latin typeface="Cambria" panose="02040503050406030204" pitchFamily="18" charset="0"/>
              </a:rPr>
              <a:t> – introduces name and defines scope.</a:t>
            </a:r>
          </a:p>
          <a:p>
            <a:pPr>
              <a:spcBef>
                <a:spcPts val="800"/>
              </a:spcBef>
            </a:pPr>
            <a:endParaRPr lang="en-US" i="1" dirty="0">
              <a:latin typeface="Cambria" panose="02040503050406030204" pitchFamily="18" charset="0"/>
            </a:endParaRPr>
          </a:p>
          <a:p>
            <a:pPr>
              <a:spcBef>
                <a:spcPts val="800"/>
              </a:spcBef>
            </a:pPr>
            <a:r>
              <a:rPr lang="en-US" i="1" dirty="0">
                <a:latin typeface="Cambria" panose="02040503050406030204" pitchFamily="18" charset="0"/>
              </a:rPr>
              <a:t>Definition</a:t>
            </a:r>
            <a:r>
              <a:rPr lang="en-US" dirty="0">
                <a:latin typeface="Cambria" panose="02040503050406030204" pitchFamily="18" charset="0"/>
              </a:rPr>
              <a:t> – introduces object to which the name is bound.</a:t>
            </a: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A9585-6DEB-CE49-B741-F4D0DC666656}"/>
              </a:ext>
            </a:extLst>
          </p:cNvPr>
          <p:cNvSpPr txBox="1">
            <a:spLocks/>
          </p:cNvSpPr>
          <p:nvPr/>
        </p:nvSpPr>
        <p:spPr bwMode="auto">
          <a:xfrm>
            <a:off x="3674945" y="1361589"/>
            <a:ext cx="5028787" cy="34248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xtLst>
            <a:ext uri="{FAA26D3D-D897-4be2-8F04-BA451C77F1D7}">
              <ma14:placeholderFlag xmlns:mc="http://schemas.openxmlformats.org/markup-compatibility/2006" xmlns:a14="http://schemas.microsoft.com/office/drawing/2010/main" xmlns:ma14="http://schemas.microsoft.com/office/mac/drawingml/2011/main" xmlns="" val="1"/>
            </a:ex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struct manager;  // declaration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struct employee {  // sample usage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struct manager *boss;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struct employee *next;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}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endParaRPr lang="en-US" sz="1800" dirty="0">
              <a:solidFill>
                <a:schemeClr val="bg1"/>
              </a:solidFill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struct manager {  // definition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struct employee *first;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 …</a:t>
            </a:r>
          </a:p>
          <a:p>
            <a:pPr marL="0" indent="0" defTabSz="914400">
              <a:spcBef>
                <a:spcPts val="200"/>
              </a:spcBef>
              <a:buFont typeface="Wingdings" charset="2"/>
              <a:buNone/>
            </a:pP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403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Scopes and “Programming in the Large”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Large software projects require work to be done by multiple programmers who can work simultaneously.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Need language support for </a:t>
            </a:r>
            <a:r>
              <a:rPr lang="en-US" i="1" dirty="0">
                <a:latin typeface="Cambria" panose="02040503050406030204" pitchFamily="18" charset="0"/>
              </a:rPr>
              <a:t>information hiding</a:t>
            </a:r>
            <a:r>
              <a:rPr lang="en-US" dirty="0">
                <a:latin typeface="Cambria" panose="02040503050406030204" pitchFamily="18" charset="0"/>
              </a:rPr>
              <a:t> – making details invisible to parts of the system that do not need them.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Reduces </a:t>
            </a:r>
            <a:r>
              <a:rPr lang="en-US" i="1" dirty="0">
                <a:latin typeface="Cambria" panose="02040503050406030204" pitchFamily="18" charset="0"/>
              </a:rPr>
              <a:t>cognitive load</a:t>
            </a:r>
            <a:r>
              <a:rPr lang="en-US" dirty="0">
                <a:latin typeface="Cambria" panose="02040503050406030204" pitchFamily="18" charset="0"/>
              </a:rPr>
              <a:t> on programmers.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Reduces risk of naming conflicts.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Helps protect integrity of data abstractions [can limit with support from compiler, access to internals of abstraction.]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>
                <a:latin typeface="Cambria" panose="02040503050406030204" pitchFamily="18" charset="0"/>
              </a:rPr>
              <a:t>Implies the need to decouple object lifetime from visibility.</a:t>
            </a:r>
          </a:p>
        </p:txBody>
      </p:sp>
    </p:spTree>
    <p:extLst>
      <p:ext uri="{BB962C8B-B14F-4D97-AF65-F5344CB8AC3E}">
        <p14:creationId xmlns:p14="http://schemas.microsoft.com/office/powerpoint/2010/main" val="2984297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Decoupling </a:t>
            </a:r>
            <a:r>
              <a:rPr lang="en-US" sz="3200" i="1" dirty="0"/>
              <a:t>Lifetime</a:t>
            </a:r>
            <a:r>
              <a:rPr lang="en-US" sz="3200" dirty="0"/>
              <a:t> from </a:t>
            </a:r>
            <a:r>
              <a:rPr lang="en-US" sz="3200" i="1" dirty="0"/>
              <a:t>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61590"/>
            <a:ext cx="8488263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Allow </a:t>
            </a:r>
            <a:r>
              <a:rPr lang="en-US" i="1" dirty="0">
                <a:latin typeface="Cambria" panose="02040503050406030204" pitchFamily="18" charset="0"/>
              </a:rPr>
              <a:t>local variables</a:t>
            </a:r>
            <a:r>
              <a:rPr lang="en-US" dirty="0">
                <a:latin typeface="Cambria" panose="02040503050406030204" pitchFamily="18" charset="0"/>
              </a:rPr>
              <a:t> of a subroutine to keep their value between calls.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For example:  </a:t>
            </a:r>
            <a:r>
              <a:rPr lang="en-US" i="1" dirty="0">
                <a:latin typeface="Cambria" panose="02040503050406030204" pitchFamily="18" charset="0"/>
              </a:rPr>
              <a:t>static</a:t>
            </a:r>
            <a:r>
              <a:rPr lang="en-US" dirty="0">
                <a:latin typeface="Cambria" panose="02040503050406030204" pitchFamily="18" charset="0"/>
              </a:rPr>
              <a:t> variables in </a:t>
            </a:r>
            <a:r>
              <a:rPr lang="en-US" i="1" dirty="0">
                <a:latin typeface="Cambria" panose="02040503050406030204" pitchFamily="18" charset="0"/>
              </a:rPr>
              <a:t>C</a:t>
            </a:r>
            <a:r>
              <a:rPr lang="en-US" dirty="0">
                <a:latin typeface="Cambria" panose="02040503050406030204" pitchFamily="18" charset="0"/>
              </a:rPr>
              <a:t> and </a:t>
            </a:r>
            <a:r>
              <a:rPr lang="en-US" i="1" dirty="0">
                <a:latin typeface="Cambria" panose="02040503050406030204" pitchFamily="18" charset="0"/>
              </a:rPr>
              <a:t>saved</a:t>
            </a:r>
            <a:r>
              <a:rPr lang="en-US" dirty="0">
                <a:latin typeface="Cambria" panose="02040503050406030204" pitchFamily="18" charset="0"/>
              </a:rPr>
              <a:t> variables in </a:t>
            </a:r>
            <a:r>
              <a:rPr lang="en-US" i="1" dirty="0">
                <a:latin typeface="Cambria" panose="02040503050406030204" pitchFamily="18" charset="0"/>
              </a:rPr>
              <a:t>Fortran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Lifetime longer than subroutine invocation.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Variables are visible only in subroutine.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Disadvantage: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Only allows </a:t>
            </a:r>
            <a:r>
              <a:rPr lang="en-US" i="1" dirty="0">
                <a:latin typeface="Cambria" panose="02040503050406030204" pitchFamily="18" charset="0"/>
              </a:rPr>
              <a:t>single subroutine abstraction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For example, unable to create the straightforward implementation of a stack with multiple operations implemented by different subroutines.</a:t>
            </a:r>
          </a:p>
        </p:txBody>
      </p:sp>
    </p:spTree>
    <p:extLst>
      <p:ext uri="{BB962C8B-B14F-4D97-AF65-F5344CB8AC3E}">
        <p14:creationId xmlns:p14="http://schemas.microsoft.com/office/powerpoint/2010/main" val="413202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Modules – [package, cluster, namespace]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Encapsulates collection of objects [variables, subroutines, types, </a:t>
            </a:r>
            <a:r>
              <a:rPr lang="en-US" dirty="0" err="1">
                <a:latin typeface="Cambria" panose="02040503050406030204" pitchFamily="18" charset="0"/>
              </a:rPr>
              <a:t>etc</a:t>
            </a:r>
            <a:r>
              <a:rPr lang="en-US" dirty="0">
                <a:latin typeface="Cambria" panose="02040503050406030204" pitchFamily="18" charset="0"/>
              </a:rPr>
              <a:t>] so that: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Objects inside module are </a:t>
            </a:r>
            <a:r>
              <a:rPr lang="en-US" i="1" dirty="0">
                <a:latin typeface="Cambria" panose="02040503050406030204" pitchFamily="18" charset="0"/>
              </a:rPr>
              <a:t>visible</a:t>
            </a:r>
            <a:r>
              <a:rPr lang="en-US" dirty="0">
                <a:latin typeface="Cambria" panose="02040503050406030204" pitchFamily="18" charset="0"/>
              </a:rPr>
              <a:t> to each other.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Objects inside module are </a:t>
            </a:r>
            <a:r>
              <a:rPr lang="en-US" b="1" i="1" dirty="0">
                <a:latin typeface="Cambria" panose="02040503050406030204" pitchFamily="18" charset="0"/>
              </a:rPr>
              <a:t>not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i="1" dirty="0">
                <a:latin typeface="Cambria" panose="02040503050406030204" pitchFamily="18" charset="0"/>
              </a:rPr>
              <a:t>visible</a:t>
            </a:r>
            <a:r>
              <a:rPr lang="en-US" dirty="0">
                <a:latin typeface="Cambria" panose="02040503050406030204" pitchFamily="18" charset="0"/>
              </a:rPr>
              <a:t> outside unless exported.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[in many languages] Objects outside are not visible inside the module unless explicitly </a:t>
            </a:r>
            <a:r>
              <a:rPr lang="en-US" i="1" dirty="0">
                <a:latin typeface="Cambria" panose="02040503050406030204" pitchFamily="18" charset="0"/>
              </a:rPr>
              <a:t>imported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Object lifetime is orthogonal to visibility.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For Example,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Modula-2, designed by Niklaus With to improve upon Pascal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Supports local modules and global modules</a:t>
            </a:r>
          </a:p>
        </p:txBody>
      </p:sp>
    </p:spTree>
    <p:extLst>
      <p:ext uri="{BB962C8B-B14F-4D97-AF65-F5344CB8AC3E}">
        <p14:creationId xmlns:p14="http://schemas.microsoft.com/office/powerpoint/2010/main" val="661628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18" y="613790"/>
            <a:ext cx="2352907" cy="1817176"/>
          </a:xfrm>
        </p:spPr>
        <p:txBody>
          <a:bodyPr/>
          <a:lstStyle/>
          <a:p>
            <a:pPr algn="ctr"/>
            <a:r>
              <a:rPr lang="en-US" dirty="0"/>
              <a:t>Modula-2:</a:t>
            </a:r>
            <a:br>
              <a:rPr lang="en-US" dirty="0"/>
            </a:b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Modules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FFF4A7-C728-BF44-8E19-2B7E5B0E4C5F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89603966"/>
              </p:ext>
            </p:extLst>
          </p:nvPr>
        </p:nvGraphicFramePr>
        <p:xfrm>
          <a:off x="2597735" y="755274"/>
          <a:ext cx="6148824" cy="363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68">
                  <a:extLst>
                    <a:ext uri="{9D8B030D-6E8A-4147-A177-3AD203B41FA5}">
                      <a16:colId xmlns:a16="http://schemas.microsoft.com/office/drawing/2014/main" val="3123199008"/>
                    </a:ext>
                  </a:extLst>
                </a:gridCol>
                <a:gridCol w="318882">
                  <a:extLst>
                    <a:ext uri="{9D8B030D-6E8A-4147-A177-3AD203B41FA5}">
                      <a16:colId xmlns:a16="http://schemas.microsoft.com/office/drawing/2014/main" val="1598441708"/>
                    </a:ext>
                  </a:extLst>
                </a:gridCol>
                <a:gridCol w="320332">
                  <a:extLst>
                    <a:ext uri="{9D8B030D-6E8A-4147-A177-3AD203B41FA5}">
                      <a16:colId xmlns:a16="http://schemas.microsoft.com/office/drawing/2014/main" val="4026423930"/>
                    </a:ext>
                  </a:extLst>
                </a:gridCol>
                <a:gridCol w="3246146">
                  <a:extLst>
                    <a:ext uri="{9D8B030D-6E8A-4147-A177-3AD203B41FA5}">
                      <a16:colId xmlns:a16="http://schemas.microsoft.com/office/drawing/2014/main" val="1626361638"/>
                    </a:ext>
                  </a:extLst>
                </a:gridCol>
                <a:gridCol w="1952996">
                  <a:extLst>
                    <a:ext uri="{9D8B030D-6E8A-4147-A177-3AD203B41FA5}">
                      <a16:colId xmlns:a16="http://schemas.microsoft.com/office/drawing/2014/main" val="725584604"/>
                    </a:ext>
                  </a:extLst>
                </a:gridCol>
              </a:tblGrid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Code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Comment</a:t>
                      </a:r>
                    </a:p>
                  </a:txBody>
                  <a:tcPr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42121"/>
                  </a:ext>
                </a:extLst>
              </a:tr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a, b:  INTEGER: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66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MODULE M;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4278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a; EXPORT w, x;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0327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u, v, w:  INTEGER;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0478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MODULE N;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982120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u; EXPORT x, y;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8786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x, y, z:  INTEGER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517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u, x, y, z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2759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N;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2332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a, u, w, x, y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409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M;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9641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a, b, w, x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36917"/>
                  </a:ext>
                </a:extLst>
              </a:tr>
              <a:tr h="278585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003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24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18" y="613790"/>
            <a:ext cx="2352907" cy="1817176"/>
          </a:xfrm>
        </p:spPr>
        <p:txBody>
          <a:bodyPr/>
          <a:lstStyle/>
          <a:p>
            <a:pPr algn="ctr"/>
            <a:r>
              <a:rPr lang="en-US" dirty="0"/>
              <a:t>Modula-2:</a:t>
            </a:r>
            <a:br>
              <a:rPr lang="en-US" dirty="0"/>
            </a:b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Modules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FFF4A7-C728-BF44-8E19-2B7E5B0E4C5F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2597735" y="755274"/>
          <a:ext cx="6148824" cy="3630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468">
                  <a:extLst>
                    <a:ext uri="{9D8B030D-6E8A-4147-A177-3AD203B41FA5}">
                      <a16:colId xmlns:a16="http://schemas.microsoft.com/office/drawing/2014/main" val="3123199008"/>
                    </a:ext>
                  </a:extLst>
                </a:gridCol>
                <a:gridCol w="318882">
                  <a:extLst>
                    <a:ext uri="{9D8B030D-6E8A-4147-A177-3AD203B41FA5}">
                      <a16:colId xmlns:a16="http://schemas.microsoft.com/office/drawing/2014/main" val="1598441708"/>
                    </a:ext>
                  </a:extLst>
                </a:gridCol>
                <a:gridCol w="320332">
                  <a:extLst>
                    <a:ext uri="{9D8B030D-6E8A-4147-A177-3AD203B41FA5}">
                      <a16:colId xmlns:a16="http://schemas.microsoft.com/office/drawing/2014/main" val="4026423930"/>
                    </a:ext>
                  </a:extLst>
                </a:gridCol>
                <a:gridCol w="3246146">
                  <a:extLst>
                    <a:ext uri="{9D8B030D-6E8A-4147-A177-3AD203B41FA5}">
                      <a16:colId xmlns:a16="http://schemas.microsoft.com/office/drawing/2014/main" val="1626361638"/>
                    </a:ext>
                  </a:extLst>
                </a:gridCol>
                <a:gridCol w="1952996">
                  <a:extLst>
                    <a:ext uri="{9D8B030D-6E8A-4147-A177-3AD203B41FA5}">
                      <a16:colId xmlns:a16="http://schemas.microsoft.com/office/drawing/2014/main" val="725584604"/>
                    </a:ext>
                  </a:extLst>
                </a:gridCol>
              </a:tblGrid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Code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Comment</a:t>
                      </a:r>
                    </a:p>
                  </a:txBody>
                  <a:tcPr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42121"/>
                  </a:ext>
                </a:extLst>
              </a:tr>
              <a:tr h="257858">
                <a:tc gridSpan="4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a, b:  INTEGER: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66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MODULE M;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42781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a; EXPORT w, x;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90327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u, v, w:  INTEGER;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60478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MODULE N;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982120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u; EXPORT x, y;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887863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 x, y, z:  INTEGER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517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u, x, y, z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627595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N;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62332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a, u, w, x, y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04091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 M;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96414"/>
                  </a:ext>
                </a:extLst>
              </a:tr>
              <a:tr h="257858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(* a, b, w, x visible *)</a:t>
                      </a: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736917"/>
                  </a:ext>
                </a:extLst>
              </a:tr>
              <a:tr h="278585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i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003923"/>
                  </a:ext>
                </a:extLst>
              </a:tr>
            </a:tbl>
          </a:graphicData>
        </a:graphic>
      </p:graphicFrame>
      <p:sp>
        <p:nvSpPr>
          <p:cNvPr id="3" name="Explosion 2 2">
            <a:extLst>
              <a:ext uri="{FF2B5EF4-FFF2-40B4-BE49-F238E27FC236}">
                <a16:creationId xmlns:a16="http://schemas.microsoft.com/office/drawing/2014/main" id="{18F21F0E-487B-824F-98B2-450C667710D4}"/>
              </a:ext>
            </a:extLst>
          </p:cNvPr>
          <p:cNvSpPr/>
          <p:nvPr/>
        </p:nvSpPr>
        <p:spPr>
          <a:xfrm>
            <a:off x="1909187" y="166110"/>
            <a:ext cx="6410847" cy="4797775"/>
          </a:xfrm>
          <a:prstGeom prst="irregularSeal2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1"/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modules are an obvious next step from nested subroutines.  In practice not found to be very useful.</a:t>
            </a:r>
          </a:p>
        </p:txBody>
      </p:sp>
    </p:spTree>
    <p:extLst>
      <p:ext uri="{BB962C8B-B14F-4D97-AF65-F5344CB8AC3E}">
        <p14:creationId xmlns:p14="http://schemas.microsoft.com/office/powerpoint/2010/main" val="2679953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Global Modules in Modula-2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1539924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Divide a module in two parts:  DEFINITION and IMPLEMENTATION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two modules are in separate files.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 client module needs </a:t>
            </a:r>
            <a:r>
              <a:rPr lang="en-US" i="1" dirty="0">
                <a:latin typeface="Cambria" panose="02040503050406030204" pitchFamily="18" charset="0"/>
              </a:rPr>
              <a:t>only</a:t>
            </a:r>
            <a:r>
              <a:rPr lang="en-US" dirty="0">
                <a:latin typeface="Cambria" panose="02040503050406030204" pitchFamily="18" charset="0"/>
              </a:rPr>
              <a:t> the compiled definition module, thus the module internals are hidden.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7B106E-5D60-4A4D-BB1E-A7F6FC0079BE}"/>
              </a:ext>
            </a:extLst>
          </p:cNvPr>
          <p:cNvSpPr txBox="1">
            <a:spLocks/>
          </p:cNvSpPr>
          <p:nvPr/>
        </p:nvSpPr>
        <p:spPr bwMode="auto">
          <a:xfrm>
            <a:off x="4473044" y="2972856"/>
            <a:ext cx="3892109" cy="11581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IMPLEMENTATION MODULE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Defines </a:t>
            </a:r>
            <a:r>
              <a:rPr lang="en-US" i="1" dirty="0">
                <a:latin typeface="Cambria" panose="02040503050406030204" pitchFamily="18" charset="0"/>
              </a:rPr>
              <a:t>internals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8327F-C1F2-7947-92CB-7771B43E4D7F}"/>
              </a:ext>
            </a:extLst>
          </p:cNvPr>
          <p:cNvSpPr txBox="1">
            <a:spLocks/>
          </p:cNvSpPr>
          <p:nvPr/>
        </p:nvSpPr>
        <p:spPr bwMode="auto">
          <a:xfrm>
            <a:off x="282792" y="2972855"/>
            <a:ext cx="4070267" cy="1908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DEFINITION MODULE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Define the module’s </a:t>
            </a:r>
            <a:r>
              <a:rPr lang="en-US" i="1" dirty="0">
                <a:latin typeface="Cambria" panose="02040503050406030204" pitchFamily="18" charset="0"/>
              </a:rPr>
              <a:t>interface</a:t>
            </a:r>
          </a:p>
          <a:p>
            <a:pPr lvl="1" defTabSz="914400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Contains all information needed to compile a module that uses it [exported names, types, and so on]</a:t>
            </a:r>
          </a:p>
        </p:txBody>
      </p:sp>
    </p:spTree>
    <p:extLst>
      <p:ext uri="{BB962C8B-B14F-4D97-AF65-F5344CB8AC3E}">
        <p14:creationId xmlns:p14="http://schemas.microsoft.com/office/powerpoint/2010/main" val="2188699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Everything in the Definition Module Exported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902970"/>
            <a:ext cx="8404652" cy="4057650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 MODULE Buffer;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nonempty,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nonfull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BOOLEAN;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put( x:  INTEGER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 VAR x:  INTEGER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Buffer.</a:t>
            </a:r>
          </a:p>
        </p:txBody>
      </p:sp>
    </p:spTree>
    <p:extLst>
      <p:ext uri="{BB962C8B-B14F-4D97-AF65-F5344CB8AC3E}">
        <p14:creationId xmlns:p14="http://schemas.microsoft.com/office/powerpoint/2010/main" val="223637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Implementation Module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902970"/>
            <a:ext cx="8404652" cy="4240530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IMPLEMENTATION MODULE Buffer;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CONST N = 100;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in, out [0..N-1];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N:  [0..N];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ARRAY[0..N-1] of INTEGER;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put(x: INTEGER);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n &lt; N THEN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[in] := x; in := (in + 1) MOD N;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n := n + 1;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nonfull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n &lt; N; nonempty := TRUE;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put;</a:t>
            </a:r>
          </a:p>
        </p:txBody>
      </p:sp>
    </p:spTree>
    <p:extLst>
      <p:ext uri="{BB962C8B-B14F-4D97-AF65-F5344CB8AC3E}">
        <p14:creationId xmlns:p14="http://schemas.microsoft.com/office/powerpoint/2010/main" val="72496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Binding Time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11349"/>
            <a:ext cx="4324520" cy="365253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Program Writing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Algorithms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Names</a:t>
            </a:r>
          </a:p>
          <a:p>
            <a:pPr marL="0" indent="0">
              <a:spcBef>
                <a:spcPts val="2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Compile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Plan for data layout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4C610C-A601-CD42-AEDC-71E6F402A598}"/>
              </a:ext>
            </a:extLst>
          </p:cNvPr>
          <p:cNvSpPr txBox="1">
            <a:spLocks/>
          </p:cNvSpPr>
          <p:nvPr/>
        </p:nvSpPr>
        <p:spPr bwMode="auto">
          <a:xfrm>
            <a:off x="4240403" y="1311348"/>
            <a:ext cx="3327681" cy="36525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Link Writing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Layout of the whole program in memory</a:t>
            </a:r>
          </a:p>
          <a:p>
            <a:pPr marL="0" indent="0" defTabSz="91440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Load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Choice of physical address</a:t>
            </a:r>
          </a:p>
          <a:p>
            <a:pPr lvl="1" defTabSz="914400">
              <a:spcBef>
                <a:spcPts val="800"/>
              </a:spcBef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10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Implementation Module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902970"/>
            <a:ext cx="8404652" cy="4240530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get(VAR x: INTEGER);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get;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 (*initialize*)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 := 0;  in := 0;  out := 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nonempty := FALSE;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nonfull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TRUE;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BUFFER.</a:t>
            </a:r>
          </a:p>
        </p:txBody>
      </p:sp>
    </p:spTree>
    <p:extLst>
      <p:ext uri="{BB962C8B-B14F-4D97-AF65-F5344CB8AC3E}">
        <p14:creationId xmlns:p14="http://schemas.microsoft.com/office/powerpoint/2010/main" val="1992270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Test Code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902970"/>
            <a:ext cx="8404652" cy="4240530"/>
          </a:xfrm>
          <a:prstGeom prst="horizontalScroll">
            <a:avLst>
              <a:gd name="adj" fmla="val 7711"/>
            </a:avLst>
          </a:prstGeom>
          <a:solidFill>
            <a:schemeClr val="accent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MainBufferClient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Buffer;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Buffer.put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(item);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(* if no name conflicts, just use:  put(item) *)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MainBufferClient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731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Consider…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Question</a:t>
            </a:r>
            <a:r>
              <a:rPr lang="en-US" dirty="0">
                <a:latin typeface="Cambria" panose="02040503050406030204" pitchFamily="18" charset="0"/>
              </a:rPr>
              <a:t>:  </a:t>
            </a:r>
            <a:r>
              <a:rPr lang="en-US" i="1" dirty="0">
                <a:latin typeface="Cambria" panose="02040503050406030204" pitchFamily="18" charset="0"/>
              </a:rPr>
              <a:t>How many instances</a:t>
            </a:r>
            <a:r>
              <a:rPr lang="en-US" dirty="0">
                <a:latin typeface="Cambria" panose="02040503050406030204" pitchFamily="18" charset="0"/>
              </a:rPr>
              <a:t> can there be of a module?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Note from the previous slide, the Buffer was not explicitly instantiated.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In Modula-2 [and often in languages with modules] only 1 instance.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If a program needs 2 buffers, then we need a module for each of them.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For example, create MODULE Buffer2 and replicate the code.</a:t>
            </a:r>
          </a:p>
        </p:txBody>
      </p:sp>
    </p:spTree>
    <p:extLst>
      <p:ext uri="{BB962C8B-B14F-4D97-AF65-F5344CB8AC3E}">
        <p14:creationId xmlns:p14="http://schemas.microsoft.com/office/powerpoint/2010/main" val="4064862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A Workaround…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Use the module as a </a:t>
            </a:r>
            <a:r>
              <a:rPr lang="en-US" i="1" dirty="0">
                <a:latin typeface="Cambria" panose="02040503050406030204" pitchFamily="18" charset="0"/>
              </a:rPr>
              <a:t>manager of a type</a:t>
            </a:r>
            <a:r>
              <a:rPr lang="en-US" dirty="0">
                <a:latin typeface="Cambria" panose="02040503050406030204" pitchFamily="18" charset="0"/>
              </a:rPr>
              <a:t>, rather than the type itself.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The former module [i.e. Buffer] </a:t>
            </a:r>
            <a:r>
              <a:rPr lang="en-US" i="1" dirty="0">
                <a:latin typeface="Cambria" panose="02040503050406030204" pitchFamily="18" charset="0"/>
              </a:rPr>
              <a:t>become a record</a:t>
            </a:r>
            <a:r>
              <a:rPr lang="en-US" dirty="0">
                <a:latin typeface="Cambria" panose="02040503050406030204" pitchFamily="18" charset="0"/>
              </a:rPr>
              <a:t> [or type] in the new module.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Variables become fields of the record.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Procedures accept the record as a parameter.</a:t>
            </a:r>
          </a:p>
        </p:txBody>
      </p:sp>
    </p:spTree>
    <p:extLst>
      <p:ext uri="{BB962C8B-B14F-4D97-AF65-F5344CB8AC3E}">
        <p14:creationId xmlns:p14="http://schemas.microsoft.com/office/powerpoint/2010/main" val="196745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Version 2 of the Buffer Solution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CONST N = 100;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 Buffer = RECORD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VAR in, out [0..N-1];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n:  [0..N];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ARRAY[0..N-1] of INTEGER;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       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put(VAR b: BUFFER;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get(VAR b: BUFFER; VAR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(VAR b: BUFFER)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457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Version 2 of the Buffer Solution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CONST N = 100;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 Buffer = RECORD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VAR in, out [0..N-1];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n:  [0..N];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ARRAY[0..N-1] of INTEGER;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        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put(VAR b: BUFFER;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get(VAR b: BUFFER; VAR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(VAR b: BUFFER)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BBE89F0-515D-7544-AC48-3408CFE9282D}"/>
              </a:ext>
            </a:extLst>
          </p:cNvPr>
          <p:cNvSpPr/>
          <p:nvPr/>
        </p:nvSpPr>
        <p:spPr>
          <a:xfrm>
            <a:off x="4572000" y="1258781"/>
            <a:ext cx="3858567" cy="2311120"/>
          </a:xfrm>
          <a:prstGeom prst="wedgeRoundRectCallout">
            <a:avLst>
              <a:gd name="adj1" fmla="val -69610"/>
              <a:gd name="adj2" fmla="val -1439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is also possible to hide the implementation of the Buffer by exporting an </a:t>
            </a:r>
            <a:r>
              <a:rPr lang="en-US" dirty="0">
                <a:solidFill>
                  <a:schemeClr val="tx1"/>
                </a:solidFill>
              </a:rPr>
              <a:t>opaque POINTER</a:t>
            </a:r>
            <a:r>
              <a:rPr lang="en-US" dirty="0"/>
              <a:t> to the buffer instead of the buffer itself.</a:t>
            </a:r>
          </a:p>
        </p:txBody>
      </p:sp>
    </p:spTree>
    <p:extLst>
      <p:ext uri="{BB962C8B-B14F-4D97-AF65-F5344CB8AC3E}">
        <p14:creationId xmlns:p14="http://schemas.microsoft.com/office/powerpoint/2010/main" val="4287882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Version 2 of the Buffer Solution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IMPLEMENTATION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put(VAR b: BUFFER;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n &lt; N THEN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[in] := x;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b.in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b.in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+ 1) MOD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END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put;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6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Version 2 of the Buffer Solution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IMPLEMENTATION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get(VAR b: BUFFER; VAR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get;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(VAR b: BUFFER)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ENG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317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Version 2 of the Buffer Solution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IMPLEMENTATION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get(VAR b: BUFFER; VAR x: INTEGER)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(VAR b: BUFFER)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879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Test Code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822960"/>
            <a:ext cx="8404652" cy="4491990"/>
          </a:xfrm>
          <a:prstGeom prst="horizontalScroll">
            <a:avLst>
              <a:gd name="adj" fmla="val 7711"/>
            </a:avLst>
          </a:prstGeom>
          <a:solidFill>
            <a:schemeClr val="accent1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MainBufferClient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BufferManager.Buffer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BEGIN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b = NEW(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BufferManager.Buffer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BufferManager.init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(b);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BufferManager.put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b,item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 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MainBufferClient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Binding Time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311349"/>
            <a:ext cx="4324520" cy="365253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Run Time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Value bindings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Variable bindings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Size of strings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4C610C-A601-CD42-AEDC-71E6F402A598}"/>
              </a:ext>
            </a:extLst>
          </p:cNvPr>
          <p:cNvSpPr txBox="1">
            <a:spLocks/>
          </p:cNvSpPr>
          <p:nvPr/>
        </p:nvSpPr>
        <p:spPr bwMode="auto">
          <a:xfrm>
            <a:off x="4240403" y="1311348"/>
            <a:ext cx="4059535" cy="36525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Run Time Subsumes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Program start-up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Module entry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Elaboration time [point at which a declaration is first “seen”]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Procedure entry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Block entry time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Statement execution time</a:t>
            </a:r>
          </a:p>
        </p:txBody>
      </p:sp>
    </p:spTree>
    <p:extLst>
      <p:ext uri="{BB962C8B-B14F-4D97-AF65-F5344CB8AC3E}">
        <p14:creationId xmlns:p14="http://schemas.microsoft.com/office/powerpoint/2010/main" val="870188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Classes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Similar to modules, except they statically bind procedures to a type.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For example, imagine a new version of Modula + Classes (similar to Oberon 2).</a:t>
            </a:r>
          </a:p>
        </p:txBody>
      </p:sp>
    </p:spTree>
    <p:extLst>
      <p:ext uri="{BB962C8B-B14F-4D97-AF65-F5344CB8AC3E}">
        <p14:creationId xmlns:p14="http://schemas.microsoft.com/office/powerpoint/2010/main" val="3590976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Revised DEFINITION MODULE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 MODULE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TYPE Buffer = RECORD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CONST N = 100;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VAR in, out [0..N-1];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n:  [0..N];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ARRAY[0..N-1] of INTEGER;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PROCEDURE put(VAR b: BUFFER; X: INTEGER)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PROCEDURE get(VAR b: BUFFER; VAR x: INTEGER)</a:t>
            </a: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PROCEDURE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(VAR b: BUFFER)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 (* of type Buffer *)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BufferManager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0F8178C-BAC2-DA43-B9FB-139B58BB0F9E}"/>
              </a:ext>
            </a:extLst>
          </p:cNvPr>
          <p:cNvSpPr/>
          <p:nvPr/>
        </p:nvSpPr>
        <p:spPr>
          <a:xfrm>
            <a:off x="4572001" y="1258781"/>
            <a:ext cx="3314700" cy="1472989"/>
          </a:xfrm>
          <a:prstGeom prst="wedgeRoundRectCallout">
            <a:avLst>
              <a:gd name="adj1" fmla="val -22713"/>
              <a:gd name="adj2" fmla="val 7717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the methods are defined inside of the record.</a:t>
            </a:r>
          </a:p>
        </p:txBody>
      </p:sp>
    </p:spTree>
    <p:extLst>
      <p:ext uri="{BB962C8B-B14F-4D97-AF65-F5344CB8AC3E}">
        <p14:creationId xmlns:p14="http://schemas.microsoft.com/office/powerpoint/2010/main" val="62252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Classes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Inside the implementation module, use a keyword to refer to this implicit argument:  often </a:t>
            </a:r>
            <a:r>
              <a:rPr lang="en-US" i="1" dirty="0">
                <a:latin typeface="Cambria" panose="02040503050406030204" pitchFamily="18" charset="0"/>
              </a:rPr>
              <a:t>self</a:t>
            </a:r>
            <a:r>
              <a:rPr lang="en-US" dirty="0">
                <a:latin typeface="Cambria" panose="02040503050406030204" pitchFamily="18" charset="0"/>
              </a:rPr>
              <a:t> or </a:t>
            </a:r>
            <a:r>
              <a:rPr lang="en-US" i="1" dirty="0">
                <a:latin typeface="Cambria" panose="02040503050406030204" pitchFamily="18" charset="0"/>
              </a:rPr>
              <a:t>this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In a client program that imports the modified </a:t>
            </a:r>
            <a:r>
              <a:rPr lang="en-US" dirty="0" err="1">
                <a:latin typeface="Cambria" panose="02040503050406030204" pitchFamily="18" charset="0"/>
              </a:rPr>
              <a:t>BufferManager</a:t>
            </a:r>
            <a:r>
              <a:rPr lang="en-US" dirty="0">
                <a:latin typeface="Cambria" panose="02040503050406030204" pitchFamily="18" charset="0"/>
              </a:rPr>
              <a:t> and </a:t>
            </a:r>
            <a:r>
              <a:rPr lang="en-US" i="1" dirty="0">
                <a:latin typeface="Cambria" panose="02040503050406030204" pitchFamily="18" charset="0"/>
              </a:rPr>
              <a:t>declares a variable b</a:t>
            </a:r>
            <a:r>
              <a:rPr lang="en-US" dirty="0">
                <a:latin typeface="Cambria" panose="02040503050406030204" pitchFamily="18" charset="0"/>
              </a:rPr>
              <a:t> of type Buffer: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say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b.put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Rather than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BufferManager.put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(b, x);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Classes also include inheritance and other concepts that we have already discussed and will continue to examine as we consider OOP.</a:t>
            </a:r>
          </a:p>
        </p:txBody>
      </p:sp>
    </p:spTree>
    <p:extLst>
      <p:ext uri="{BB962C8B-B14F-4D97-AF65-F5344CB8AC3E}">
        <p14:creationId xmlns:p14="http://schemas.microsoft.com/office/powerpoint/2010/main" val="1624371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2800" dirty="0"/>
              <a:t>Additional Support for “Programming in the Large”</a:t>
            </a:r>
            <a:endParaRPr lang="en-US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261231"/>
            <a:ext cx="4244131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Independent Compilation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Can compile different parts of a program independently, but no type checking </a:t>
            </a:r>
            <a:r>
              <a:rPr lang="en-US" i="1" dirty="0"/>
              <a:t>across the compilation units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F46A9E-B417-0D40-87FD-5A05030570C0}"/>
              </a:ext>
            </a:extLst>
          </p:cNvPr>
          <p:cNvSpPr txBox="1">
            <a:spLocks/>
          </p:cNvSpPr>
          <p:nvPr/>
        </p:nvSpPr>
        <p:spPr bwMode="auto">
          <a:xfrm>
            <a:off x="4572000" y="1261231"/>
            <a:ext cx="4244131" cy="35304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Separate Compilation</a:t>
            </a:r>
          </a:p>
          <a:p>
            <a:pPr defTabSz="914400">
              <a:spcBef>
                <a:spcPts val="800"/>
              </a:spcBef>
            </a:pPr>
            <a:r>
              <a:rPr lang="en-US" dirty="0"/>
              <a:t>Can compile different parts of a program independently, with type checking </a:t>
            </a:r>
            <a:r>
              <a:rPr lang="en-US" i="1" dirty="0"/>
              <a:t>across the compilation units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 defTabSz="914400">
              <a:spcBef>
                <a:spcPts val="800"/>
              </a:spcBef>
            </a:pPr>
            <a:r>
              <a:rPr lang="en-US" dirty="0"/>
              <a:t>Extremely important in maintaining large systems.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7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Separate Compilation in Modula-2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The definition module contains the </a:t>
            </a:r>
            <a:r>
              <a:rPr lang="en-US" i="1" dirty="0"/>
              <a:t>information needed by clients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During development, write the definition module first and compile it to </a:t>
            </a:r>
            <a:r>
              <a:rPr lang="en-US" i="1" dirty="0"/>
              <a:t>produce a</a:t>
            </a:r>
            <a:r>
              <a:rPr lang="en-US" dirty="0"/>
              <a:t> </a:t>
            </a:r>
            <a:r>
              <a:rPr lang="en-US" i="1" dirty="0"/>
              <a:t>symbol file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With the symbol file, clients can compile their code to generate an </a:t>
            </a:r>
            <a:r>
              <a:rPr lang="en-US" i="1" dirty="0"/>
              <a:t>object file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If the </a:t>
            </a:r>
            <a:r>
              <a:rPr lang="en-US" u="sng" dirty="0"/>
              <a:t>symbol file does not change</a:t>
            </a:r>
            <a:r>
              <a:rPr lang="en-US" dirty="0"/>
              <a:t>, the </a:t>
            </a:r>
            <a:r>
              <a:rPr lang="en-US" i="1" dirty="0"/>
              <a:t>implementation module can change </a:t>
            </a:r>
            <a:r>
              <a:rPr lang="en-US" b="1" i="1" dirty="0"/>
              <a:t>without requiring</a:t>
            </a:r>
            <a:r>
              <a:rPr lang="en-US" i="1" dirty="0"/>
              <a:t> recompilation of clients</a:t>
            </a:r>
            <a:r>
              <a:rPr lang="en-US" dirty="0">
                <a:latin typeface="Cambria" panose="02040503050406030204" pitchFamily="18" charset="0"/>
              </a:rPr>
              <a:t>.</a:t>
            </a:r>
            <a:endParaRPr lang="en-US" i="1" dirty="0"/>
          </a:p>
          <a:p>
            <a:pPr>
              <a:spcBef>
                <a:spcPts val="800"/>
              </a:spcBef>
            </a:pPr>
            <a:r>
              <a:rPr lang="en-US" dirty="0"/>
              <a:t>The clients can work with a “stub” implementation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631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Linking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>
                <a:latin typeface="Cambria" panose="02040503050406030204" pitchFamily="18" charset="0"/>
              </a:rPr>
              <a:t>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2F4B18-DC72-D148-A405-9EA5BF31FF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1739" y="422651"/>
          <a:ext cx="6057900" cy="488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ocument" r:id="rId3" imgW="6515100" imgH="5257800" progId="Word.Document.8">
                  <p:embed/>
                </p:oleObj>
              </mc:Choice>
              <mc:Fallback>
                <p:oleObj name="Document" r:id="rId3" imgW="6515100" imgH="5257800" progId="Word.Documen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D2F4B18-DC72-D148-A405-9EA5BF31FF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739" y="422651"/>
                        <a:ext cx="6057900" cy="488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E08EE0-2190-734C-BEB6-C3FCF2A205F0}"/>
              </a:ext>
            </a:extLst>
          </p:cNvPr>
          <p:cNvCxnSpPr/>
          <p:nvPr/>
        </p:nvCxnSpPr>
        <p:spPr>
          <a:xfrm>
            <a:off x="2355741" y="1241542"/>
            <a:ext cx="73617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01C4889-981B-6442-9EE0-FC9D655D2CDF}"/>
              </a:ext>
            </a:extLst>
          </p:cNvPr>
          <p:cNvSpPr/>
          <p:nvPr/>
        </p:nvSpPr>
        <p:spPr>
          <a:xfrm>
            <a:off x="6680807" y="1756739"/>
            <a:ext cx="1536569" cy="113121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02C90-EA09-194D-AB54-50E32605508B}"/>
              </a:ext>
            </a:extLst>
          </p:cNvPr>
          <p:cNvSpPr/>
          <p:nvPr/>
        </p:nvSpPr>
        <p:spPr>
          <a:xfrm>
            <a:off x="5331416" y="3859078"/>
            <a:ext cx="2208508" cy="991891"/>
          </a:xfrm>
          <a:prstGeom prst="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19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Maintaining Consistency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9" y="1261231"/>
            <a:ext cx="4244132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Each symbol file is given a key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Each object file includes the keys of all symbol files for imported modules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Keys are matched by the linker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Possible approaches for obtaining keys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Timestamps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</a:rPr>
              <a:t>Signature or Checksum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60B64F88-E79F-C743-ABF7-562DE0FF8944}"/>
              </a:ext>
            </a:extLst>
          </p:cNvPr>
          <p:cNvSpPr/>
          <p:nvPr/>
        </p:nvSpPr>
        <p:spPr>
          <a:xfrm>
            <a:off x="4860500" y="1206556"/>
            <a:ext cx="3965162" cy="1559891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TIMESTAMPS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u="sng" dirty="0">
                <a:solidFill>
                  <a:schemeClr val="tx1"/>
                </a:solidFill>
                <a:ea typeface="Cambria Math" charset="0"/>
                <a:cs typeface="Cambria Math" charset="0"/>
              </a:rPr>
              <a:t>Advantage</a:t>
            </a:r>
            <a:r>
              <a:rPr lang="en-US" sz="1600" dirty="0">
                <a:solidFill>
                  <a:schemeClr val="tx1"/>
                </a:solidFill>
                <a:ea typeface="Cambria Math" charset="0"/>
                <a:cs typeface="Cambria Math" charset="0"/>
              </a:rPr>
              <a:t>:  simple</a:t>
            </a:r>
          </a:p>
          <a:p>
            <a:pPr marL="285750" indent="-285750">
              <a:buFont typeface="Abadi MT Condensed Light" panose="020B0306030101010103" pitchFamily="34" charset="77"/>
              <a:buChar char="×"/>
            </a:pPr>
            <a:r>
              <a:rPr lang="en-US" sz="1600" u="sng" dirty="0">
                <a:solidFill>
                  <a:schemeClr val="tx1"/>
                </a:solidFill>
                <a:ea typeface="Cambria Math" charset="0"/>
                <a:cs typeface="Cambria Math" charset="0"/>
              </a:rPr>
              <a:t>Disadvantage</a:t>
            </a:r>
            <a:r>
              <a:rPr lang="en-US" sz="1600" dirty="0">
                <a:solidFill>
                  <a:schemeClr val="tx1"/>
                </a:solidFill>
                <a:ea typeface="Cambria Math" charset="0"/>
                <a:cs typeface="Cambria Math" charset="0"/>
              </a:rPr>
              <a:t>:  </a:t>
            </a:r>
            <a:r>
              <a:rPr lang="en-US" sz="1600" dirty="0">
                <a:solidFill>
                  <a:schemeClr val="tx1"/>
                </a:solidFill>
              </a:rPr>
              <a:t>merely recompiling definition module without changing it requires all clients to be recompiled</a:t>
            </a:r>
            <a:endParaRPr lang="en-US" sz="1600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E308BA18-26BB-B147-8B5D-5C15A7341215}"/>
              </a:ext>
            </a:extLst>
          </p:cNvPr>
          <p:cNvSpPr/>
          <p:nvPr/>
        </p:nvSpPr>
        <p:spPr>
          <a:xfrm>
            <a:off x="4860499" y="3061739"/>
            <a:ext cx="3955631" cy="142372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ea typeface="Cambria Math" charset="0"/>
                <a:cs typeface="Cambria Math" charset="0"/>
              </a:rPr>
              <a:t>SIGNATURE | CHECKSUM</a:t>
            </a: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depends only on content</a:t>
            </a: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still </a:t>
            </a:r>
            <a:r>
              <a:rPr lang="en-US" sz="1600" i="1" dirty="0"/>
              <a:t>fragile</a:t>
            </a:r>
            <a:r>
              <a:rPr lang="en-US" sz="1600" dirty="0"/>
              <a:t> – reordering declarations changes key</a:t>
            </a:r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43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Oberon, Successor to Modula-2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Another Niklaus Wirth language.</a:t>
            </a:r>
          </a:p>
          <a:p>
            <a:pPr>
              <a:spcBef>
                <a:spcPts val="800"/>
              </a:spcBef>
            </a:pPr>
            <a:r>
              <a:rPr lang="en-US" dirty="0"/>
              <a:t>Most important new concept:  type extensions [inheritance].</a:t>
            </a:r>
          </a:p>
          <a:p>
            <a:pPr>
              <a:spcBef>
                <a:spcPts val="800"/>
              </a:spcBef>
            </a:pPr>
            <a:r>
              <a:rPr lang="en-US" dirty="0"/>
              <a:t>Instead of writing </a:t>
            </a:r>
            <a:r>
              <a:rPr lang="en-US" i="1" dirty="0"/>
              <a:t>explicit definition</a:t>
            </a:r>
            <a:r>
              <a:rPr lang="en-US" dirty="0"/>
              <a:t> module the </a:t>
            </a:r>
            <a:r>
              <a:rPr lang="en-US" i="1" dirty="0"/>
              <a:t>programmer marks </a:t>
            </a:r>
            <a:r>
              <a:rPr lang="en-US" dirty="0"/>
              <a:t>items to be exported.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C2553553-1457-5A47-AC1E-120169F01C98}"/>
              </a:ext>
            </a:extLst>
          </p:cNvPr>
          <p:cNvSpPr/>
          <p:nvPr/>
        </p:nvSpPr>
        <p:spPr>
          <a:xfrm>
            <a:off x="327868" y="2914505"/>
            <a:ext cx="4135644" cy="1479264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The </a:t>
            </a:r>
            <a:r>
              <a:rPr lang="en-US" sz="1600" b="1" i="1" dirty="0"/>
              <a:t>definition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/>
                </a:solidFill>
              </a:rPr>
              <a:t>module is thus </a:t>
            </a:r>
            <a:r>
              <a:rPr lang="en-US" sz="1600" b="1" i="1" dirty="0">
                <a:solidFill>
                  <a:schemeClr val="bg1"/>
                </a:solidFill>
              </a:rPr>
              <a:t>implicit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b="1" i="1" dirty="0">
                <a:solidFill>
                  <a:schemeClr val="bg1"/>
                </a:solidFill>
              </a:rPr>
              <a:t>symbol</a:t>
            </a:r>
            <a:r>
              <a:rPr lang="en-US" sz="1600" dirty="0">
                <a:solidFill>
                  <a:schemeClr val="bg1"/>
                </a:solidFill>
              </a:rPr>
              <a:t> file is generated from </a:t>
            </a:r>
            <a:r>
              <a:rPr lang="en-US" sz="1600" b="1" i="1" dirty="0">
                <a:solidFill>
                  <a:schemeClr val="bg1"/>
                </a:solidFill>
              </a:rPr>
              <a:t>marked</a:t>
            </a:r>
            <a:r>
              <a:rPr lang="en-US" sz="1600" dirty="0">
                <a:solidFill>
                  <a:schemeClr val="bg1"/>
                </a:solidFill>
              </a:rPr>
              <a:t> items.</a:t>
            </a: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The </a:t>
            </a:r>
            <a:r>
              <a:rPr lang="en-US" sz="1600" b="1" dirty="0"/>
              <a:t>s</a:t>
            </a:r>
            <a:r>
              <a:rPr lang="en-US" sz="1600" b="1" i="1" dirty="0"/>
              <a:t>ymbol</a:t>
            </a:r>
            <a:r>
              <a:rPr lang="en-US" sz="1600" dirty="0"/>
              <a:t> file only </a:t>
            </a:r>
            <a:r>
              <a:rPr lang="en-US" sz="1600" i="1" dirty="0"/>
              <a:t>changes</a:t>
            </a:r>
            <a:r>
              <a:rPr lang="en-US" sz="1600" dirty="0"/>
              <a:t> when </a:t>
            </a:r>
            <a:r>
              <a:rPr lang="en-US" sz="1600" b="1" i="1" dirty="0"/>
              <a:t>exported items change</a:t>
            </a:r>
            <a:r>
              <a:rPr lang="en-US" sz="1600" dirty="0"/>
              <a:t>.</a:t>
            </a:r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B653D1E7-E3AB-4645-85D1-61FD98CD135B}"/>
              </a:ext>
            </a:extLst>
          </p:cNvPr>
          <p:cNvSpPr/>
          <p:nvPr/>
        </p:nvSpPr>
        <p:spPr>
          <a:xfrm>
            <a:off x="4744263" y="2914506"/>
            <a:ext cx="3989032" cy="1479263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There are </a:t>
            </a:r>
            <a:r>
              <a:rPr lang="en-US" sz="1600" b="1" i="1" u="sng" dirty="0">
                <a:solidFill>
                  <a:schemeClr val="bg1"/>
                </a:solidFill>
              </a:rPr>
              <a:t>traps</a:t>
            </a:r>
            <a:r>
              <a:rPr lang="en-US" sz="1600" dirty="0">
                <a:solidFill>
                  <a:schemeClr val="tx1"/>
                </a:solidFill>
              </a:rPr>
              <a:t> for the unwary… for example, </a:t>
            </a:r>
            <a:r>
              <a:rPr lang="en-US" sz="1600" b="1" i="1" u="sng" dirty="0">
                <a:solidFill>
                  <a:schemeClr val="bg1"/>
                </a:solidFill>
              </a:rPr>
              <a:t>changing the declaration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order changes the symbol file.</a:t>
            </a:r>
            <a:endParaRPr lang="en-US" sz="1600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2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Java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Java has </a:t>
            </a:r>
            <a:r>
              <a:rPr lang="en-US" i="1" dirty="0"/>
              <a:t>more sophisticated encapsulation</a:t>
            </a:r>
            <a:r>
              <a:rPr lang="en-US" dirty="0"/>
              <a:t> concepts than Modula-2 and Oberon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Classes may belong to a package.</a:t>
            </a:r>
            <a:endParaRPr lang="en-US" dirty="0">
              <a:latin typeface="Cambria" panose="02040503050406030204" pitchFamily="18" charset="0"/>
            </a:endParaRP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Accessibility constraints: 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public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protected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private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, and </a:t>
            </a:r>
            <a:r>
              <a:rPr lang="en-US" i="1" dirty="0">
                <a:latin typeface="Cambria" panose="02040503050406030204" pitchFamily="18" charset="0"/>
                <a:cs typeface="Consolas" panose="020B0609020204030204" pitchFamily="49" charset="0"/>
              </a:rPr>
              <a:t>local</a:t>
            </a: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 variables.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i="1" dirty="0"/>
              <a:t>Symbol</a:t>
            </a:r>
            <a:r>
              <a:rPr lang="en-US" dirty="0"/>
              <a:t> file information is </a:t>
            </a:r>
            <a:r>
              <a:rPr lang="en-US" i="1" dirty="0"/>
              <a:t>extracted from class files</a:t>
            </a:r>
            <a:r>
              <a:rPr lang="en-US" dirty="0"/>
              <a:t> by the compiler.</a:t>
            </a:r>
          </a:p>
          <a:p>
            <a:pPr>
              <a:spcBef>
                <a:spcPts val="800"/>
              </a:spcBef>
            </a:pPr>
            <a:r>
              <a:rPr lang="en-US" dirty="0"/>
              <a:t>Class files contain symbolic names.</a:t>
            </a:r>
          </a:p>
          <a:p>
            <a:pPr>
              <a:spcBef>
                <a:spcPts val="800"/>
              </a:spcBef>
            </a:pPr>
            <a:r>
              <a:rPr lang="en-US" i="1" dirty="0">
                <a:solidFill>
                  <a:schemeClr val="accent3"/>
                </a:solidFill>
              </a:rPr>
              <a:t>Compatibility</a:t>
            </a:r>
            <a:r>
              <a:rPr lang="en-US" dirty="0"/>
              <a:t> checks are performed as part of byte code verification.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85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Dynamic Scope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The current binding is the one [the binding] encountered most recently during program execution</a:t>
            </a:r>
            <a:r>
              <a:rPr lang="en-US" dirty="0">
                <a:latin typeface="Cambria" panose="02040503050406030204" pitchFamily="18" charset="0"/>
              </a:rPr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A few languages with dynamic scope:  APL, Lisp, Perl.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90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F0FC4DDA-A4CF-0344-9449-65136C109815}"/>
              </a:ext>
            </a:extLst>
          </p:cNvPr>
          <p:cNvSpPr/>
          <p:nvPr/>
        </p:nvSpPr>
        <p:spPr>
          <a:xfrm>
            <a:off x="662266" y="2128261"/>
            <a:ext cx="3489230" cy="1423722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refers to things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bound </a:t>
            </a:r>
            <a:r>
              <a:rPr lang="en-US" u="sng" dirty="0">
                <a:solidFill>
                  <a:schemeClr val="tx1"/>
                </a:solidFill>
              </a:rPr>
              <a:t>before</a:t>
            </a:r>
            <a:r>
              <a:rPr lang="en-US" dirty="0">
                <a:solidFill>
                  <a:schemeClr val="tx1"/>
                </a:solidFill>
              </a:rPr>
              <a:t> run time.</a:t>
            </a:r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7C3E550-AA93-2E47-9942-4D51BB2CBA1F}"/>
              </a:ext>
            </a:extLst>
          </p:cNvPr>
          <p:cNvSpPr/>
          <p:nvPr/>
        </p:nvSpPr>
        <p:spPr>
          <a:xfrm>
            <a:off x="4992504" y="2113079"/>
            <a:ext cx="3489230" cy="142372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Dynamic</a:t>
            </a:r>
            <a:r>
              <a:rPr lang="en-US" dirty="0">
                <a:solidFill>
                  <a:schemeClr val="bg1"/>
                </a:solidFill>
              </a:rPr>
              <a:t> refers to things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bound </a:t>
            </a:r>
            <a:r>
              <a:rPr lang="en-US" u="sng" dirty="0">
                <a:solidFill>
                  <a:schemeClr val="bg1"/>
                </a:solidFill>
              </a:rPr>
              <a:t>at</a:t>
            </a:r>
            <a:r>
              <a:rPr lang="en-US" dirty="0">
                <a:solidFill>
                  <a:schemeClr val="bg1"/>
                </a:solidFill>
              </a:rPr>
              <a:t> run time.</a:t>
            </a:r>
            <a:endParaRPr lang="en-US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63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Which is it?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 integer;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sub1 { print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sub2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x:  integer;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100;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sub1;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x;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x &gt; 0 ) call sub1 else call sub2;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84E76-88A5-7D47-8D10-04224DD28ADC}"/>
              </a:ext>
            </a:extLst>
          </p:cNvPr>
          <p:cNvSpPr/>
          <p:nvPr/>
        </p:nvSpPr>
        <p:spPr>
          <a:xfrm>
            <a:off x="4207684" y="2571750"/>
            <a:ext cx="1921809" cy="706623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1">
                  <a:tint val="70000"/>
                  <a:shade val="100000"/>
                  <a:alpha val="100000"/>
                  <a:satMod val="200000"/>
                  <a:lumMod val="100000"/>
                </a:schemeClr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/>
              <a:t> does this refer to???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4D2B2-E485-F44A-865D-82705DAE6070}"/>
              </a:ext>
            </a:extLst>
          </p:cNvPr>
          <p:cNvCxnSpPr>
            <a:cxnSpLocks/>
          </p:cNvCxnSpPr>
          <p:nvPr/>
        </p:nvCxnSpPr>
        <p:spPr>
          <a:xfrm flipH="1" flipV="1">
            <a:off x="3989196" y="2069960"/>
            <a:ext cx="1179392" cy="5017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7235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Dynamic Scope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 integer;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sub1 { print x;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sub2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x:  integer;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100;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sub1;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x;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x &gt; 0 ) call sub1 else call sub2;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CA868EC2-9BF4-B042-B376-E123ECEEE2EE}"/>
              </a:ext>
            </a:extLst>
          </p:cNvPr>
          <p:cNvSpPr/>
          <p:nvPr/>
        </p:nvSpPr>
        <p:spPr>
          <a:xfrm>
            <a:off x="4277695" y="2197581"/>
            <a:ext cx="3955631" cy="142372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Cambria Math" charset="0"/>
                <a:cs typeface="Cambria Math" charset="0"/>
              </a:rPr>
              <a:t>Dynamic</a:t>
            </a:r>
            <a:r>
              <a:rPr lang="en-US" sz="1600" dirty="0">
                <a:solidFill>
                  <a:schemeClr val="bg1"/>
                </a:solidFill>
                <a:ea typeface="Cambria Math" charset="0"/>
                <a:cs typeface="Cambria Math" charset="0"/>
              </a:rPr>
              <a:t> Scope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if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0</a:t>
            </a:r>
            <a:r>
              <a:rPr lang="en-US" sz="1600" dirty="0"/>
              <a:t>  then print input read</a:t>
            </a: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else if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 &lt;= 0</a:t>
            </a:r>
            <a:r>
              <a:rPr lang="en-US" sz="1600" dirty="0"/>
              <a:t>  then print 100</a:t>
            </a:r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412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Static Scope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 integer;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sub1 { print x;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sub2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x:  integer;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100;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sub1;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x;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x &gt; 0 ) call sub1 else call sub2;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165B2652-9BEC-8543-8AD6-C2862531FF25}"/>
              </a:ext>
            </a:extLst>
          </p:cNvPr>
          <p:cNvSpPr/>
          <p:nvPr/>
        </p:nvSpPr>
        <p:spPr>
          <a:xfrm>
            <a:off x="4277695" y="2197581"/>
            <a:ext cx="3955631" cy="1423722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600" b="1" dirty="0">
                <a:solidFill>
                  <a:schemeClr val="bg1"/>
                </a:solidFill>
                <a:ea typeface="Cambria Math" charset="0"/>
                <a:cs typeface="Cambria Math" charset="0"/>
              </a:rPr>
              <a:t>Static</a:t>
            </a:r>
            <a:r>
              <a:rPr lang="en-US" sz="1600" dirty="0">
                <a:solidFill>
                  <a:schemeClr val="bg1"/>
                </a:solidFill>
                <a:ea typeface="Cambria Math" charset="0"/>
                <a:cs typeface="Cambria Math" charset="0"/>
              </a:rPr>
              <a:t> Scope</a:t>
            </a:r>
          </a:p>
          <a:p>
            <a:pPr algn="ctr"/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  <a:p>
            <a:pPr marL="285750" indent="-194310">
              <a:buSzPct val="75000"/>
              <a:buFont typeface="Wingdings" pitchFamily="2" charset="2"/>
              <a:buChar char="Ø"/>
            </a:pPr>
            <a:r>
              <a:rPr lang="en-US" sz="1600" dirty="0"/>
              <a:t>Always print input read</a:t>
            </a:r>
          </a:p>
          <a:p>
            <a:pPr marL="91440">
              <a:buSzPct val="75000"/>
            </a:pPr>
            <a:endParaRPr lang="en-US" sz="1600" dirty="0">
              <a:solidFill>
                <a:schemeClr val="bg1"/>
              </a:solidFill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8998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Static Scope Trending…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0"/>
              </p:nvPr>
            </p:nvSpPr>
            <p:spPr>
              <a:xfrm>
                <a:off x="327868" y="1261231"/>
                <a:ext cx="8488263" cy="3530450"/>
              </a:xfrm>
            </p:spPr>
            <p:txBody>
              <a:bodyPr/>
              <a:lstStyle/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i="1" u="sng" dirty="0"/>
                  <a:t>Disadvantages</a:t>
                </a:r>
                <a:r>
                  <a:rPr lang="en-US" u="sng" dirty="0"/>
                  <a:t> of Dynamic Scope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dirty="0"/>
                  <a:t>During time span that a subroutine is executing, its locals are visible to any other executing program, </a:t>
                </a:r>
                <a:r>
                  <a:rPr lang="en-US" sz="1800" i="1" dirty="0"/>
                  <a:t>breaking encapsulation</a:t>
                </a:r>
                <a:r>
                  <a:rPr lang="en-US" sz="1800" dirty="0"/>
                  <a:t>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i="1" dirty="0"/>
                  <a:t>Cannot statically type check </a:t>
                </a:r>
                <a:r>
                  <a:rPr lang="en-US" sz="1800" dirty="0"/>
                  <a:t>references to non-locals [see next slide].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dirty="0"/>
                  <a:t>More </a:t>
                </a:r>
                <a:r>
                  <a:rPr lang="en-US" sz="1800" i="1" dirty="0"/>
                  <a:t>difficult</a:t>
                </a:r>
                <a:r>
                  <a:rPr lang="en-US" sz="1800" dirty="0"/>
                  <a:t> to understand – understanding a subroutine requires knowing the calling sequence.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sz="1800" i="1" dirty="0"/>
                  <a:t>Implementation</a:t>
                </a:r>
                <a:r>
                  <a:rPr lang="en-US" sz="1800" dirty="0"/>
                  <a:t> issue:  access to non-locals is </a:t>
                </a:r>
                <a:r>
                  <a:rPr lang="en-US" sz="1800" i="1" dirty="0"/>
                  <a:t>slower</a:t>
                </a:r>
                <a:r>
                  <a:rPr lang="en-US" sz="1800" dirty="0"/>
                  <a:t> in dynamically types languages.</a:t>
                </a:r>
                <a:endParaRPr lang="en-US" sz="1800" dirty="0">
                  <a:latin typeface="Cambria" panose="02040503050406030204" pitchFamily="18" charset="0"/>
                </a:endParaRPr>
              </a:p>
              <a:p>
                <a:pPr marL="0" indent="0">
                  <a:spcBef>
                    <a:spcPts val="800"/>
                  </a:spcBef>
                  <a:buNone/>
                </a:pPr>
                <a:r>
                  <a:rPr lang="en-US" i="1" u="sng" dirty="0">
                    <a:latin typeface="Cambria" panose="02040503050406030204" pitchFamily="18" charset="0"/>
                  </a:rPr>
                  <a:t>Empirical</a:t>
                </a:r>
                <a:r>
                  <a:rPr lang="en-US" u="sng" dirty="0">
                    <a:latin typeface="Cambria" panose="02040503050406030204" pitchFamily="18" charset="0"/>
                  </a:rPr>
                  <a:t> Evidence</a:t>
                </a:r>
                <a:r>
                  <a:rPr lang="en-US" dirty="0">
                    <a:latin typeface="Cambria" panose="02040503050406030204" pitchFamily="18" charset="0"/>
                  </a:rPr>
                  <a:t>:  dynamically scoped languages have tended to evolve statically scoped versions [for example, Lisp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sym typeface="Wingdings" pitchFamily="2" charset="2"/>
                  </a:rPr>
                  <a:t> Scheme; Later versions of Perl].</a:t>
                </a:r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7868" y="1261231"/>
                <a:ext cx="8488263" cy="3530450"/>
              </a:xfrm>
              <a:blipFill>
                <a:blip r:embed="rId2"/>
                <a:stretch>
                  <a:fillRect l="-746" t="-1075" b="-9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8773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Which is it?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741751"/>
            <a:ext cx="8404652" cy="4573199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 integer;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sub1 {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u="sng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procedure sub2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= true;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call sub1;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 x;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 x &gt; 0 ) call sub1 else call sub2;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84E76-88A5-7D47-8D10-04224DD28ADC}"/>
              </a:ext>
            </a:extLst>
          </p:cNvPr>
          <p:cNvSpPr/>
          <p:nvPr/>
        </p:nvSpPr>
        <p:spPr>
          <a:xfrm>
            <a:off x="4207684" y="2571750"/>
            <a:ext cx="2983338" cy="1119717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1">
                  <a:tint val="70000"/>
                  <a:shade val="100000"/>
                  <a:alpha val="100000"/>
                  <a:satMod val="200000"/>
                  <a:lumMod val="100000"/>
                </a:schemeClr>
              </a:gs>
            </a:gsLst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this </a:t>
            </a:r>
            <a:r>
              <a:rPr lang="en-US" i="1" dirty="0">
                <a:solidFill>
                  <a:schemeClr val="tx1"/>
                </a:solidFill>
              </a:rPr>
              <a:t>type</a:t>
            </a:r>
            <a:r>
              <a:rPr lang="en-US" dirty="0">
                <a:solidFill>
                  <a:schemeClr val="tx1"/>
                </a:solidFill>
              </a:rPr>
              <a:t> safe</a:t>
            </a:r>
            <a:r>
              <a:rPr lang="en-US" dirty="0"/>
              <a:t>?</a:t>
            </a:r>
          </a:p>
          <a:p>
            <a:pPr algn="ctr"/>
            <a:r>
              <a:rPr lang="en-US" dirty="0"/>
              <a:t>Cannot tell until runtime.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4D2B2-E485-F44A-865D-82705DAE6070}"/>
              </a:ext>
            </a:extLst>
          </p:cNvPr>
          <p:cNvCxnSpPr>
            <a:cxnSpLocks/>
          </p:cNvCxnSpPr>
          <p:nvPr/>
        </p:nvCxnSpPr>
        <p:spPr>
          <a:xfrm flipH="1" flipV="1">
            <a:off x="3989196" y="2069960"/>
            <a:ext cx="1179392" cy="50179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83573C-0F02-7644-9FC2-920F71469C16}"/>
              </a:ext>
            </a:extLst>
          </p:cNvPr>
          <p:cNvCxnSpPr>
            <a:cxnSpLocks/>
          </p:cNvCxnSpPr>
          <p:nvPr/>
        </p:nvCxnSpPr>
        <p:spPr>
          <a:xfrm flipH="1" flipV="1">
            <a:off x="2687041" y="2777455"/>
            <a:ext cx="1520643" cy="3541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66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Scope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We have talked about what the scope rules are.</a:t>
            </a:r>
          </a:p>
          <a:p>
            <a:pPr>
              <a:spcBef>
                <a:spcPts val="800"/>
              </a:spcBef>
            </a:pPr>
            <a:r>
              <a:rPr lang="en-US" dirty="0"/>
              <a:t>Now, consider how to implement these rules in the compiler and run-time system.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We have discussed how local variables can be found at runtime, but not how the compiler manages this setup.</a:t>
            </a:r>
          </a:p>
        </p:txBody>
      </p:sp>
    </p:spTree>
    <p:extLst>
      <p:ext uri="{BB962C8B-B14F-4D97-AF65-F5344CB8AC3E}">
        <p14:creationId xmlns:p14="http://schemas.microsoft.com/office/powerpoint/2010/main" val="4227492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Static Scope in a Compiler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Use a data structure called a </a:t>
            </a:r>
            <a:r>
              <a:rPr lang="en-US" i="1" dirty="0"/>
              <a:t>symbol table</a:t>
            </a:r>
            <a:r>
              <a:rPr lang="en-US" dirty="0"/>
              <a:t> which contains (name, attribute) pairs.</a:t>
            </a:r>
          </a:p>
          <a:p>
            <a:pPr>
              <a:spcBef>
                <a:spcPts val="800"/>
              </a:spcBef>
            </a:pPr>
            <a:r>
              <a:rPr lang="en-US" dirty="0"/>
              <a:t>Attributes include the various things that the compiler needs to know about the name: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Type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Address or offset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Value if a constant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6102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Implementing Static Scope in a Compiler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488263" cy="353045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Basic operations provided by the </a:t>
            </a:r>
            <a:r>
              <a:rPr lang="en-US" i="1" dirty="0"/>
              <a:t>symbol table</a:t>
            </a:r>
            <a:r>
              <a:rPr lang="en-US" dirty="0"/>
              <a:t>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create</a:t>
            </a:r>
            <a:r>
              <a:rPr lang="en-US" dirty="0"/>
              <a:t> an empty symbol table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insert</a:t>
            </a:r>
            <a:r>
              <a:rPr lang="en-US" dirty="0"/>
              <a:t> an entry [associates identifiers with attributes]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lookup</a:t>
            </a:r>
            <a:r>
              <a:rPr lang="en-US" dirty="0"/>
              <a:t> an entry [returning attributes associated with a given identifier]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delete</a:t>
            </a:r>
            <a:r>
              <a:rPr lang="en-US" dirty="0"/>
              <a:t> an entry</a:t>
            </a:r>
          </a:p>
          <a:p>
            <a:pPr>
              <a:spcBef>
                <a:spcPts val="800"/>
              </a:spcBef>
            </a:pPr>
            <a:r>
              <a:rPr lang="en-US" dirty="0"/>
              <a:t>The organization of the symbol table depends on the structure of the language.</a:t>
            </a:r>
          </a:p>
        </p:txBody>
      </p:sp>
    </p:spTree>
    <p:extLst>
      <p:ext uri="{BB962C8B-B14F-4D97-AF65-F5344CB8AC3E}">
        <p14:creationId xmlns:p14="http://schemas.microsoft.com/office/powerpoint/2010/main" val="1887190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Monolithic Block Structure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261231"/>
            <a:ext cx="8290352" cy="1628725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The only block is the entire program.</a:t>
            </a:r>
          </a:p>
          <a:p>
            <a:pPr>
              <a:spcBef>
                <a:spcPts val="800"/>
              </a:spcBef>
            </a:pPr>
            <a:r>
              <a:rPr lang="en-US" dirty="0"/>
              <a:t>Use a </a:t>
            </a:r>
            <a:r>
              <a:rPr lang="en-US" i="1" dirty="0" err="1"/>
              <a:t>HashTable</a:t>
            </a:r>
            <a:r>
              <a:rPr lang="en-US" dirty="0"/>
              <a:t>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insert</a:t>
            </a:r>
            <a:r>
              <a:rPr lang="en-US" dirty="0"/>
              <a:t> entries when variables declared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lookup</a:t>
            </a:r>
            <a:r>
              <a:rPr lang="en-US" dirty="0"/>
              <a:t> entries when variables are referenced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FAF48B-EA9D-C246-BF0F-CDB9529BA281}"/>
              </a:ext>
            </a:extLst>
          </p:cNvPr>
          <p:cNvGraphicFramePr>
            <a:graphicFrameLocks noGrp="1"/>
          </p:cNvGraphicFramePr>
          <p:nvPr/>
        </p:nvGraphicFramePr>
        <p:xfrm>
          <a:off x="2882989" y="3292142"/>
          <a:ext cx="33780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011">
                  <a:extLst>
                    <a:ext uri="{9D8B030D-6E8A-4147-A177-3AD203B41FA5}">
                      <a16:colId xmlns:a16="http://schemas.microsoft.com/office/drawing/2014/main" val="2216572929"/>
                    </a:ext>
                  </a:extLst>
                </a:gridCol>
                <a:gridCol w="1689011">
                  <a:extLst>
                    <a:ext uri="{9D8B030D-6E8A-4147-A177-3AD203B41FA5}">
                      <a16:colId xmlns:a16="http://schemas.microsoft.com/office/drawing/2014/main" val="1576939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4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92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080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8814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Example:  Flat Block Structure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61231"/>
            <a:ext cx="8290352" cy="2418947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Two scope levels.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Global</a:t>
            </a:r>
            <a:r>
              <a:rPr lang="en-US" dirty="0"/>
              <a:t> – names visible everywhere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/>
              <a:t>Local</a:t>
            </a:r>
            <a:r>
              <a:rPr lang="en-US" dirty="0"/>
              <a:t> – visibility restricted to declaration block</a:t>
            </a:r>
          </a:p>
          <a:p>
            <a:pPr>
              <a:spcBef>
                <a:spcPts val="800"/>
              </a:spcBef>
            </a:pPr>
            <a:r>
              <a:rPr lang="en-US" dirty="0"/>
              <a:t>When a variable is encountered in an expression, it must be </a:t>
            </a:r>
            <a:r>
              <a:rPr lang="en-US" i="1" dirty="0"/>
              <a:t>matched</a:t>
            </a:r>
            <a:r>
              <a:rPr lang="en-US" dirty="0"/>
              <a:t> with the </a:t>
            </a:r>
            <a:r>
              <a:rPr lang="en-US" i="1" dirty="0"/>
              <a:t>appropriate</a:t>
            </a:r>
            <a:r>
              <a:rPr lang="en-US" dirty="0"/>
              <a:t> declaration.</a:t>
            </a:r>
          </a:p>
          <a:p>
            <a:pPr>
              <a:spcBef>
                <a:spcPts val="800"/>
              </a:spcBef>
            </a:pPr>
            <a:r>
              <a:rPr lang="en-US" i="1" dirty="0"/>
              <a:t>Symbol table changes during compilation.</a:t>
            </a:r>
          </a:p>
        </p:txBody>
      </p:sp>
    </p:spTree>
    <p:extLst>
      <p:ext uri="{BB962C8B-B14F-4D97-AF65-F5344CB8AC3E}">
        <p14:creationId xmlns:p14="http://schemas.microsoft.com/office/powerpoint/2010/main" val="159957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u="sng" dirty="0"/>
              <a:t>Early</a:t>
            </a:r>
            <a:r>
              <a:rPr lang="en-US" dirty="0"/>
              <a:t> vs </a:t>
            </a:r>
            <a:r>
              <a:rPr lang="en-US" u="sng" dirty="0"/>
              <a:t>Late</a:t>
            </a:r>
            <a:r>
              <a:rPr lang="en-US" dirty="0"/>
              <a:t> Binding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F0FC4DDA-A4CF-0344-9449-65136C109815}"/>
              </a:ext>
            </a:extLst>
          </p:cNvPr>
          <p:cNvSpPr/>
          <p:nvPr/>
        </p:nvSpPr>
        <p:spPr>
          <a:xfrm>
            <a:off x="260337" y="1961101"/>
            <a:ext cx="4181039" cy="1967804"/>
          </a:xfrm>
          <a:prstGeom prst="foldedCorner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t" anchorCtr="0"/>
          <a:lstStyle/>
          <a:p>
            <a:r>
              <a:rPr lang="en-US" b="1" u="sng" dirty="0">
                <a:solidFill>
                  <a:schemeClr val="tx1"/>
                </a:solidFill>
                <a:ea typeface="Cambria Math" charset="0"/>
                <a:cs typeface="Cambria Math" charset="0"/>
              </a:rPr>
              <a:t>Early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Binding Times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Usually associated with greater </a:t>
            </a:r>
            <a:r>
              <a:rPr lang="en-US" i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efficiency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Compiled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languages tend to have early binding times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77C3E550-AA93-2E47-9942-4D51BB2CBA1F}"/>
              </a:ext>
            </a:extLst>
          </p:cNvPr>
          <p:cNvSpPr/>
          <p:nvPr/>
        </p:nvSpPr>
        <p:spPr>
          <a:xfrm>
            <a:off x="4702626" y="1961101"/>
            <a:ext cx="4251377" cy="1967804"/>
          </a:xfrm>
          <a:prstGeom prst="foldedCorner">
            <a:avLst/>
          </a:prstGeom>
          <a:solidFill>
            <a:schemeClr val="accent1"/>
          </a:solidFill>
          <a:ln>
            <a:solidFill>
              <a:schemeClr val="accent3">
                <a:lumMod val="60000"/>
                <a:lumOff val="40000"/>
              </a:schemeClr>
            </a:solidFill>
            <a:headEnd type="non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0" rtlCol="0" anchor="t" anchorCtr="0"/>
          <a:lstStyle/>
          <a:p>
            <a:r>
              <a:rPr lang="en-US" b="1" u="sng" dirty="0">
                <a:solidFill>
                  <a:schemeClr val="bg1"/>
                </a:solidFill>
              </a:rPr>
              <a:t>Later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Binding Times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ea typeface="Cambria Math" charset="0"/>
                <a:cs typeface="Cambria Math" charset="0"/>
              </a:rPr>
              <a:t>Associated with greater </a:t>
            </a:r>
            <a:r>
              <a:rPr lang="en-US" i="1" dirty="0">
                <a:solidFill>
                  <a:schemeClr val="bg1"/>
                </a:solidFill>
                <a:ea typeface="Cambria Math" charset="0"/>
                <a:cs typeface="Cambria Math" charset="0"/>
              </a:rPr>
              <a:t>flexibility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i="1" dirty="0">
                <a:solidFill>
                  <a:schemeClr val="bg1"/>
                </a:solidFill>
                <a:ea typeface="Cambria Math" charset="0"/>
                <a:cs typeface="Cambria Math" charset="0"/>
              </a:rPr>
              <a:t>Interpreted</a:t>
            </a:r>
            <a:r>
              <a:rPr lang="en-US" dirty="0">
                <a:solidFill>
                  <a:schemeClr val="bg1"/>
                </a:solidFill>
                <a:ea typeface="Cambria Math" charset="0"/>
                <a:cs typeface="Cambria Math" charset="0"/>
              </a:rPr>
              <a:t> languages tend to have later binding times</a:t>
            </a:r>
          </a:p>
        </p:txBody>
      </p:sp>
    </p:spTree>
    <p:extLst>
      <p:ext uri="{BB962C8B-B14F-4D97-AF65-F5344CB8AC3E}">
        <p14:creationId xmlns:p14="http://schemas.microsoft.com/office/powerpoint/2010/main" val="2211280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0"/>
            <a:ext cx="8404652" cy="5168194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A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B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y;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main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z;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 !y ) then x = z + 1;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E14CD00-E71C-0A45-873C-E5A190FE3D99}"/>
              </a:ext>
            </a:extLst>
          </p:cNvPr>
          <p:cNvGraphicFramePr>
            <a:graphicFrameLocks noGrp="1"/>
          </p:cNvGraphicFramePr>
          <p:nvPr/>
        </p:nvGraphicFramePr>
        <p:xfrm>
          <a:off x="3793067" y="1205798"/>
          <a:ext cx="41881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059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1396059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396059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A3CE83-28E7-B642-9849-D54D9FCD1706}"/>
              </a:ext>
            </a:extLst>
          </p:cNvPr>
          <p:cNvSpPr txBox="1"/>
          <p:nvPr/>
        </p:nvSpPr>
        <p:spPr>
          <a:xfrm>
            <a:off x="4105494" y="751780"/>
            <a:ext cx="3563322" cy="369332"/>
          </a:xfrm>
          <a:prstGeom prst="rect">
            <a:avLst/>
          </a:prstGeom>
          <a:solidFill>
            <a:srgbClr val="FFF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Symbol Table when analyzing B</a:t>
            </a:r>
          </a:p>
        </p:txBody>
      </p:sp>
    </p:spTree>
    <p:extLst>
      <p:ext uri="{BB962C8B-B14F-4D97-AF65-F5344CB8AC3E}">
        <p14:creationId xmlns:p14="http://schemas.microsoft.com/office/powerpoint/2010/main" val="932582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53413297-F678-0542-806E-7AB847AB0188}"/>
              </a:ext>
            </a:extLst>
          </p:cNvPr>
          <p:cNvSpPr/>
          <p:nvPr/>
        </p:nvSpPr>
        <p:spPr>
          <a:xfrm>
            <a:off x="327868" y="0"/>
            <a:ext cx="8404652" cy="5168194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A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B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x = y;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procedure main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 !y ) then x = z + 1;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…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E14CD00-E71C-0A45-873C-E5A190FE3D99}"/>
              </a:ext>
            </a:extLst>
          </p:cNvPr>
          <p:cNvGraphicFramePr>
            <a:graphicFrameLocks noGrp="1"/>
          </p:cNvGraphicFramePr>
          <p:nvPr/>
        </p:nvGraphicFramePr>
        <p:xfrm>
          <a:off x="3793067" y="1205798"/>
          <a:ext cx="41881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059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1396059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396059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A3CE83-28E7-B642-9849-D54D9FCD1706}"/>
              </a:ext>
            </a:extLst>
          </p:cNvPr>
          <p:cNvSpPr txBox="1"/>
          <p:nvPr/>
        </p:nvSpPr>
        <p:spPr>
          <a:xfrm>
            <a:off x="3883377" y="717913"/>
            <a:ext cx="4018844" cy="369332"/>
          </a:xfrm>
          <a:prstGeom prst="rect">
            <a:avLst/>
          </a:prstGeom>
          <a:solidFill>
            <a:srgbClr val="FFFED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Symbol Table when analyzing main</a:t>
            </a:r>
          </a:p>
        </p:txBody>
      </p:sp>
    </p:spTree>
    <p:extLst>
      <p:ext uri="{BB962C8B-B14F-4D97-AF65-F5344CB8AC3E}">
        <p14:creationId xmlns:p14="http://schemas.microsoft.com/office/powerpoint/2010/main" val="6226616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Modifications to Simple Interface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61231"/>
            <a:ext cx="8290352" cy="2418947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Add </a:t>
            </a:r>
            <a:r>
              <a:rPr lang="en-US" i="1" dirty="0" err="1"/>
              <a:t>enterScope</a:t>
            </a:r>
            <a:r>
              <a:rPr lang="en-US" i="1" dirty="0"/>
              <a:t>()</a:t>
            </a:r>
            <a:r>
              <a:rPr lang="en-US" dirty="0"/>
              <a:t> and </a:t>
            </a:r>
            <a:r>
              <a:rPr lang="en-US" i="1" dirty="0" err="1"/>
              <a:t>leaveScope</a:t>
            </a:r>
            <a:r>
              <a:rPr lang="en-US" i="1" dirty="0"/>
              <a:t>()</a:t>
            </a:r>
            <a:r>
              <a:rPr lang="en-US" dirty="0"/>
              <a:t> methods to </a:t>
            </a:r>
            <a:r>
              <a:rPr lang="en-US" dirty="0" err="1"/>
              <a:t>SymbolTable</a:t>
            </a:r>
            <a:r>
              <a:rPr lang="en-US" dirty="0"/>
              <a:t>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 err="1"/>
              <a:t>enterScope</a:t>
            </a:r>
            <a:r>
              <a:rPr lang="en-US" i="1" dirty="0"/>
              <a:t>()</a:t>
            </a:r>
            <a:r>
              <a:rPr lang="en-US" dirty="0"/>
              <a:t>:  called at the start of the block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i="1" dirty="0" err="1"/>
              <a:t>leaveScope</a:t>
            </a:r>
            <a:r>
              <a:rPr lang="en-US" i="1" dirty="0"/>
              <a:t>()</a:t>
            </a:r>
            <a:r>
              <a:rPr lang="en-US" dirty="0"/>
              <a:t>:  called at the end of the block</a:t>
            </a:r>
          </a:p>
          <a:p>
            <a:pPr>
              <a:spcBef>
                <a:spcPts val="800"/>
              </a:spcBef>
            </a:pPr>
            <a:r>
              <a:rPr lang="en-US" dirty="0"/>
              <a:t>After a scope is entered, new declarations are local to that scope.</a:t>
            </a:r>
          </a:p>
          <a:p>
            <a:pPr>
              <a:spcBef>
                <a:spcPts val="800"/>
              </a:spcBef>
            </a:pPr>
            <a:r>
              <a:rPr lang="en-US" dirty="0"/>
              <a:t>The most obvious data structure is a stack.</a:t>
            </a:r>
          </a:p>
        </p:txBody>
      </p:sp>
    </p:spTree>
    <p:extLst>
      <p:ext uri="{BB962C8B-B14F-4D97-AF65-F5344CB8AC3E}">
        <p14:creationId xmlns:p14="http://schemas.microsoft.com/office/powerpoint/2010/main" val="1539059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Nested Block Structure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61231"/>
            <a:ext cx="8290352" cy="837009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Blocks may be nested within one another.</a:t>
            </a:r>
          </a:p>
          <a:p>
            <a:pPr>
              <a:spcBef>
                <a:spcPts val="800"/>
              </a:spcBef>
            </a:pPr>
            <a:r>
              <a:rPr lang="en-US" dirty="0"/>
              <a:t>There may be many scope levels [not just global and local].</a:t>
            </a:r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2402A401-B8C1-7141-9273-A6A32426883C}"/>
              </a:ext>
            </a:extLst>
          </p:cNvPr>
          <p:cNvSpPr/>
          <p:nvPr/>
        </p:nvSpPr>
        <p:spPr>
          <a:xfrm>
            <a:off x="1633784" y="2098240"/>
            <a:ext cx="5876431" cy="2829278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3287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Nested Block Structure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6" y="1261231"/>
            <a:ext cx="8488265" cy="2418947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/>
              <a:t>Declarations at the </a:t>
            </a:r>
            <a:r>
              <a:rPr lang="en-US" i="1" dirty="0"/>
              <a:t>outermost</a:t>
            </a:r>
            <a:r>
              <a:rPr lang="en-US" dirty="0"/>
              <a:t> level are </a:t>
            </a:r>
            <a:r>
              <a:rPr lang="en-US" i="1" dirty="0"/>
              <a:t>global</a:t>
            </a:r>
            <a:r>
              <a:rPr lang="en-US" dirty="0"/>
              <a:t> in scope [first level, level 0].</a:t>
            </a:r>
          </a:p>
          <a:p>
            <a:pPr>
              <a:spcBef>
                <a:spcPts val="800"/>
              </a:spcBef>
            </a:pPr>
            <a:r>
              <a:rPr lang="en-US" dirty="0"/>
              <a:t>Declarations inside an </a:t>
            </a:r>
            <a:r>
              <a:rPr lang="en-US" i="1" dirty="0"/>
              <a:t>inner</a:t>
            </a:r>
            <a:r>
              <a:rPr lang="en-US" dirty="0"/>
              <a:t> block are </a:t>
            </a:r>
            <a:r>
              <a:rPr lang="en-US" i="1" dirty="0"/>
              <a:t>local</a:t>
            </a:r>
            <a:r>
              <a:rPr lang="en-US" dirty="0"/>
              <a:t> to that block.</a:t>
            </a:r>
          </a:p>
          <a:p>
            <a:pPr>
              <a:spcBef>
                <a:spcPts val="800"/>
              </a:spcBef>
            </a:pPr>
            <a:r>
              <a:rPr lang="en-US" dirty="0"/>
              <a:t>Every </a:t>
            </a:r>
            <a:r>
              <a:rPr lang="en-US" i="1" dirty="0"/>
              <a:t>inner</a:t>
            </a:r>
            <a:r>
              <a:rPr lang="en-US" dirty="0"/>
              <a:t> block is completely </a:t>
            </a:r>
            <a:r>
              <a:rPr lang="en-US" i="1" dirty="0"/>
              <a:t>contained</a:t>
            </a:r>
            <a:r>
              <a:rPr lang="en-US" dirty="0"/>
              <a:t> by another block.</a:t>
            </a:r>
          </a:p>
          <a:p>
            <a:pPr>
              <a:spcBef>
                <a:spcPts val="800"/>
              </a:spcBef>
            </a:pPr>
            <a:r>
              <a:rPr lang="en-US" dirty="0"/>
              <a:t>The level of the block is the level of the </a:t>
            </a:r>
            <a:r>
              <a:rPr lang="en-US" i="1" dirty="0"/>
              <a:t>enclosing</a:t>
            </a:r>
            <a:r>
              <a:rPr lang="en-US" dirty="0"/>
              <a:t> block +1.</a:t>
            </a:r>
          </a:p>
          <a:p>
            <a:pPr>
              <a:spcBef>
                <a:spcPts val="800"/>
              </a:spcBef>
            </a:pPr>
            <a:r>
              <a:rPr lang="en-US" i="1" dirty="0"/>
              <a:t>Record level numbers</a:t>
            </a:r>
            <a:r>
              <a:rPr lang="en-US" dirty="0"/>
              <a:t> in the level field in the </a:t>
            </a:r>
            <a:r>
              <a:rPr lang="en-US" i="1" dirty="0"/>
              <a:t>symbol</a:t>
            </a:r>
            <a:r>
              <a:rPr lang="en-US" dirty="0"/>
              <a:t> table.</a:t>
            </a:r>
          </a:p>
        </p:txBody>
      </p:sp>
    </p:spTree>
    <p:extLst>
      <p:ext uri="{BB962C8B-B14F-4D97-AF65-F5344CB8AC3E}">
        <p14:creationId xmlns:p14="http://schemas.microsoft.com/office/powerpoint/2010/main" val="25706368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Nested Block Structure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61231"/>
            <a:ext cx="8290352" cy="3502680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The symbol table keeps track of the current scope level.</a:t>
            </a:r>
          </a:p>
          <a:p>
            <a:pPr>
              <a:spcBef>
                <a:spcPts val="800"/>
              </a:spcBef>
            </a:pPr>
            <a:r>
              <a:rPr lang="en-US" dirty="0"/>
              <a:t>At the start of a block, </a:t>
            </a:r>
            <a:r>
              <a:rPr lang="en-US" i="1" dirty="0" err="1"/>
              <a:t>enterScope</a:t>
            </a:r>
            <a:r>
              <a:rPr lang="en-US" dirty="0"/>
              <a:t> is called – incrementing the scope level.</a:t>
            </a:r>
          </a:p>
          <a:p>
            <a:pPr>
              <a:spcBef>
                <a:spcPts val="800"/>
              </a:spcBef>
            </a:pPr>
            <a:r>
              <a:rPr lang="en-US" dirty="0"/>
              <a:t>At the end of a block, </a:t>
            </a:r>
            <a:r>
              <a:rPr lang="en-US" i="1" dirty="0" err="1"/>
              <a:t>leaveScope</a:t>
            </a:r>
            <a:r>
              <a:rPr lang="en-US" dirty="0"/>
              <a:t> is called: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Decrementing the current scope level.</a:t>
            </a:r>
          </a:p>
          <a:p>
            <a:pPr lvl="1">
              <a:spcBef>
                <a:spcPts val="800"/>
              </a:spcBef>
              <a:buFont typeface="Wingdings" pitchFamily="2" charset="2"/>
              <a:buChar char="Ø"/>
            </a:pPr>
            <a:r>
              <a:rPr lang="en-US" dirty="0"/>
              <a:t>Removing entries with higher scope level.</a:t>
            </a:r>
          </a:p>
          <a:p>
            <a:pPr marL="0" indent="0">
              <a:spcBef>
                <a:spcPts val="800"/>
              </a:spcBef>
              <a:buNone/>
            </a:pPr>
            <a:endParaRPr lang="en-US" dirty="0"/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When an entry for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identifier i</a:t>
            </a:r>
            <a:r>
              <a:rPr lang="en-US" dirty="0"/>
              <a:t>  is requested, the matching entry for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with the highest scope level will be returned.</a:t>
            </a:r>
          </a:p>
        </p:txBody>
      </p:sp>
    </p:spTree>
    <p:extLst>
      <p:ext uri="{BB962C8B-B14F-4D97-AF65-F5344CB8AC3E}">
        <p14:creationId xmlns:p14="http://schemas.microsoft.com/office/powerpoint/2010/main" val="334720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3645821" cy="837009"/>
          </a:xfrm>
        </p:spPr>
        <p:txBody>
          <a:bodyPr/>
          <a:lstStyle/>
          <a:p>
            <a:pPr algn="ctr"/>
            <a:r>
              <a:rPr lang="en-US" sz="3200" dirty="0"/>
              <a:t>Symbol Table Implementation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1645053"/>
            <a:ext cx="4161295" cy="2418947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/>
              <a:t>Naïve Implementation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dirty="0"/>
              <a:t>Use a stack.</a:t>
            </a:r>
          </a:p>
          <a:p>
            <a:pPr>
              <a:spcBef>
                <a:spcPts val="800"/>
              </a:spcBef>
            </a:pPr>
            <a:r>
              <a:rPr lang="en-US" dirty="0"/>
              <a:t>Linear search from the top of the stack.</a:t>
            </a:r>
          </a:p>
          <a:p>
            <a:pPr>
              <a:spcBef>
                <a:spcPts val="800"/>
              </a:spcBef>
            </a:pPr>
            <a:r>
              <a:rPr lang="en-US" dirty="0"/>
              <a:t>Return first match found.</a:t>
            </a:r>
          </a:p>
          <a:p>
            <a:pPr>
              <a:spcBef>
                <a:spcPts val="800"/>
              </a:spcBef>
            </a:pPr>
            <a:r>
              <a:rPr lang="en-US" dirty="0"/>
              <a:t>Pop entries when leaving scope.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7C49E19F-DAF8-8449-BDD6-A5C35BE0086C}"/>
              </a:ext>
            </a:extLst>
          </p:cNvPr>
          <p:cNvSpPr/>
          <p:nvPr/>
        </p:nvSpPr>
        <p:spPr>
          <a:xfrm>
            <a:off x="4572000" y="699912"/>
            <a:ext cx="4161295" cy="4093632"/>
          </a:xfrm>
          <a:prstGeom prst="foldedCorner">
            <a:avLst/>
          </a:prstGeom>
          <a:solidFill>
            <a:schemeClr val="bg1">
              <a:lumMod val="9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A Few Observations…</a:t>
            </a:r>
          </a:p>
          <a:p>
            <a:endParaRPr lang="en-US" dirty="0">
              <a:solidFill>
                <a:schemeClr val="tx1"/>
              </a:solidFill>
              <a:ea typeface="Cambria Math" charset="0"/>
              <a:cs typeface="Cambria Math" charset="0"/>
            </a:endParaRPr>
          </a:p>
          <a:p>
            <a:pPr marL="285750" indent="-285750"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In serious compilers, efficiency is important.</a:t>
            </a:r>
          </a:p>
          <a:p>
            <a:pPr marL="285750" indent="-285750"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Identifier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  <a:ea typeface="Cambria Math" charset="0"/>
                <a:cs typeface="Cambria Math" charset="0"/>
              </a:rPr>
              <a:t>lookup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is a </a:t>
            </a:r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  <a:ea typeface="Cambria Math" charset="0"/>
                <a:cs typeface="Cambria Math" charset="0"/>
              </a:rPr>
              <a:t>frequent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operation, </a:t>
            </a:r>
            <a:r>
              <a:rPr lang="en-US" i="1" dirty="0">
                <a:solidFill>
                  <a:schemeClr val="accent3"/>
                </a:solidFill>
                <a:ea typeface="Cambria Math" charset="0"/>
                <a:cs typeface="Cambria Math" charset="0"/>
              </a:rPr>
              <a:t>adding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 a new entry is </a:t>
            </a:r>
            <a:r>
              <a:rPr lang="en-US" u="sng" dirty="0">
                <a:solidFill>
                  <a:schemeClr val="accent3"/>
                </a:solidFill>
                <a:ea typeface="Cambria Math" charset="0"/>
                <a:cs typeface="Cambria Math" charset="0"/>
              </a:rPr>
              <a:t>infrequent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.  Stack implementation has </a:t>
            </a:r>
            <a:r>
              <a:rPr lang="en-US" b="1" i="1" dirty="0">
                <a:solidFill>
                  <a:schemeClr val="accent3"/>
                </a:solidFill>
                <a:ea typeface="Cambria Math" charset="0"/>
                <a:cs typeface="Cambria Math" charset="0"/>
              </a:rPr>
              <a:t>fast add</a:t>
            </a:r>
            <a:r>
              <a:rPr lang="en-US" i="1" dirty="0">
                <a:solidFill>
                  <a:schemeClr val="tx1"/>
                </a:solidFill>
                <a:ea typeface="Cambria Math" charset="0"/>
                <a:cs typeface="Cambria Math" charset="0"/>
              </a:rPr>
              <a:t>, </a:t>
            </a:r>
            <a:r>
              <a:rPr lang="en-US" b="1" i="1" dirty="0">
                <a:solidFill>
                  <a:schemeClr val="tx2">
                    <a:lumMod val="50000"/>
                    <a:lumOff val="50000"/>
                  </a:schemeClr>
                </a:solidFill>
                <a:ea typeface="Cambria Math" charset="0"/>
                <a:cs typeface="Cambria Math" charset="0"/>
              </a:rPr>
              <a:t>but slow lookup</a:t>
            </a: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.</a:t>
            </a:r>
          </a:p>
          <a:p>
            <a:pPr marL="285750" indent="-285750">
              <a:buSzPct val="750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ea typeface="Cambria Math" charset="0"/>
                <a:cs typeface="Cambria Math" charset="0"/>
              </a:rPr>
              <a:t>To support debuggers, symbol table information should be maintained [not popped and discarded] even when no longer needed by the compiler.</a:t>
            </a:r>
          </a:p>
        </p:txBody>
      </p:sp>
    </p:spTree>
    <p:extLst>
      <p:ext uri="{BB962C8B-B14F-4D97-AF65-F5344CB8AC3E}">
        <p14:creationId xmlns:p14="http://schemas.microsoft.com/office/powerpoint/2010/main" val="39174077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Leblanc-Cook Symbol Table</a:t>
            </a:r>
            <a:endParaRPr lang="en-US" sz="32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261231"/>
            <a:ext cx="8290352" cy="3491391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dirty="0"/>
              <a:t>More efficient than a stack.  Main Idea:</a:t>
            </a:r>
          </a:p>
          <a:p>
            <a:pPr>
              <a:spcBef>
                <a:spcPts val="800"/>
              </a:spcBef>
            </a:pPr>
            <a:r>
              <a:rPr lang="en-US" dirty="0"/>
              <a:t>Each scope is assigned a </a:t>
            </a:r>
            <a:r>
              <a:rPr lang="en-US" i="1" dirty="0"/>
              <a:t>unique serial number</a:t>
            </a:r>
            <a:r>
              <a:rPr lang="en-US" dirty="0"/>
              <a:t>.</a:t>
            </a:r>
          </a:p>
          <a:p>
            <a:pPr>
              <a:spcBef>
                <a:spcPts val="800"/>
              </a:spcBef>
            </a:pPr>
            <a:r>
              <a:rPr lang="en-US" dirty="0"/>
              <a:t>New scopes given a new number as they are encountered [these numbers do </a:t>
            </a:r>
            <a:r>
              <a:rPr lang="en-US" i="1" dirty="0"/>
              <a:t>not</a:t>
            </a:r>
            <a:r>
              <a:rPr lang="en-US" dirty="0"/>
              <a:t> reflect nesting].</a:t>
            </a:r>
          </a:p>
          <a:p>
            <a:pPr>
              <a:spcBef>
                <a:spcPts val="800"/>
              </a:spcBef>
            </a:pPr>
            <a:r>
              <a:rPr lang="en-US" dirty="0"/>
              <a:t>All identifiers are entered into one hash table with their attributes and scope number.</a:t>
            </a:r>
          </a:p>
          <a:p>
            <a:pPr>
              <a:spcBef>
                <a:spcPts val="800"/>
              </a:spcBef>
            </a:pPr>
            <a:r>
              <a:rPr lang="en-US" dirty="0"/>
              <a:t>The hast table chains entries with the same identifier.</a:t>
            </a:r>
          </a:p>
          <a:p>
            <a:pPr>
              <a:spcBef>
                <a:spcPts val="800"/>
              </a:spcBef>
            </a:pPr>
            <a:r>
              <a:rPr lang="en-US" dirty="0"/>
              <a:t>A </a:t>
            </a:r>
            <a:r>
              <a:rPr lang="en-US" i="1" dirty="0"/>
              <a:t>separate scope stack</a:t>
            </a:r>
            <a:r>
              <a:rPr lang="en-US" dirty="0"/>
              <a:t> records the scopes that belong to the current referencing environment.</a:t>
            </a:r>
          </a:p>
        </p:txBody>
      </p:sp>
    </p:spTree>
    <p:extLst>
      <p:ext uri="{BB962C8B-B14F-4D97-AF65-F5344CB8AC3E}">
        <p14:creationId xmlns:p14="http://schemas.microsoft.com/office/powerpoint/2010/main" val="38618903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2402A401-B8C1-7141-9273-A6A32426883C}"/>
              </a:ext>
            </a:extLst>
          </p:cNvPr>
          <p:cNvSpPr/>
          <p:nvPr/>
        </p:nvSpPr>
        <p:spPr>
          <a:xfrm>
            <a:off x="434622" y="-133974"/>
            <a:ext cx="8274756" cy="5277474"/>
          </a:xfrm>
          <a:prstGeom prst="horizontalScroll">
            <a:avLst>
              <a:gd name="adj" fmla="val 7711"/>
            </a:avLst>
          </a:prstGeom>
          <a:solidFill>
            <a:schemeClr val="accent3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enterScope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scope_stack.push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current_scope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scope_stack.pop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lookup( String name ) {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// gets matching entry in hash table;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// scan chain and return attributes for entry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 with scope number closest to the top of the scope stack;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5343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2402A401-B8C1-7141-9273-A6A32426883C}"/>
              </a:ext>
            </a:extLst>
          </p:cNvPr>
          <p:cNvSpPr/>
          <p:nvPr/>
        </p:nvSpPr>
        <p:spPr>
          <a:xfrm>
            <a:off x="233961" y="1157111"/>
            <a:ext cx="5579817" cy="3033052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f()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print(x);  // added statement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9474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400" dirty="0"/>
              <a:t>Object Lifetime and Storage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7" y="1311350"/>
            <a:ext cx="8290351" cy="477258"/>
          </a:xfrm>
        </p:spPr>
        <p:txBody>
          <a:bodyPr/>
          <a:lstStyle/>
          <a:p>
            <a:pPr marL="0" indent="0">
              <a:spcBef>
                <a:spcPts val="800"/>
              </a:spcBef>
              <a:buNone/>
            </a:pPr>
            <a:r>
              <a:rPr lang="en-US" u="sng" dirty="0">
                <a:latin typeface="Cambria" panose="02040503050406030204" pitchFamily="18" charset="0"/>
              </a:rPr>
              <a:t>Important</a:t>
            </a:r>
            <a:r>
              <a:rPr lang="en-US" dirty="0">
                <a:latin typeface="Cambria" panose="02040503050406030204" pitchFamily="18" charset="0"/>
              </a:rPr>
              <a:t>:  distinguish between </a:t>
            </a:r>
            <a:r>
              <a:rPr lang="en-US" i="1" dirty="0">
                <a:latin typeface="Cambria" panose="02040503050406030204" pitchFamily="18" charset="0"/>
              </a:rPr>
              <a:t>names</a:t>
            </a:r>
            <a:r>
              <a:rPr lang="en-US" dirty="0">
                <a:latin typeface="Cambria" panose="02040503050406030204" pitchFamily="18" charset="0"/>
              </a:rPr>
              <a:t> and the </a:t>
            </a:r>
            <a:r>
              <a:rPr lang="en-US" i="1" dirty="0">
                <a:latin typeface="Cambria" panose="02040503050406030204" pitchFamily="18" charset="0"/>
              </a:rPr>
              <a:t>objects</a:t>
            </a:r>
            <a:r>
              <a:rPr lang="en-US" dirty="0">
                <a:latin typeface="Cambria" panose="02040503050406030204" pitchFamily="18" charset="0"/>
              </a:rPr>
              <a:t> to which they refer.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4C610C-A601-CD42-AEDC-71E6F402A598}"/>
              </a:ext>
            </a:extLst>
          </p:cNvPr>
          <p:cNvSpPr txBox="1">
            <a:spLocks/>
          </p:cNvSpPr>
          <p:nvPr/>
        </p:nvSpPr>
        <p:spPr bwMode="auto">
          <a:xfrm>
            <a:off x="327865" y="1788607"/>
            <a:ext cx="4746553" cy="3255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spcBef>
                <a:spcPts val="20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sz="2000"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1pPr>
            <a:lvl2pPr marL="4572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2pPr>
            <a:lvl3pPr marL="6858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3pPr>
            <a:lvl4pPr marL="9144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4pPr>
            <a:lvl5pPr marL="11430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3">
                  <a:lumMod val="60000"/>
                  <a:lumOff val="40000"/>
                </a:schemeClr>
              </a:buClr>
              <a:buSzPct val="75000"/>
              <a:buFont typeface="Wingdings" charset="2"/>
              <a:buChar char="n"/>
              <a:defRPr kern="1200">
                <a:solidFill>
                  <a:schemeClr val="accent1"/>
                </a:solidFill>
                <a:latin typeface="Cambria"/>
                <a:ea typeface="MS PGothic" panose="020B0600070205080204" pitchFamily="34" charset="-128"/>
                <a:cs typeface="Cambri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800"/>
              </a:spcBef>
              <a:buFont typeface="Wingdings" charset="2"/>
              <a:buNone/>
            </a:pPr>
            <a:r>
              <a:rPr lang="en-US" u="sng" dirty="0">
                <a:latin typeface="Cambria" panose="02040503050406030204" pitchFamily="18" charset="0"/>
              </a:rPr>
              <a:t>Key Events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Creation of objects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Creation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Reference to objects using the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[temporary] Deactivation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Reactivation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Destruction of bindings</a:t>
            </a:r>
          </a:p>
          <a:p>
            <a:pPr defTabSz="914400">
              <a:spcBef>
                <a:spcPts val="800"/>
              </a:spcBef>
            </a:pPr>
            <a:r>
              <a:rPr lang="en-US" dirty="0">
                <a:latin typeface="Cambria" panose="02040503050406030204" pitchFamily="18" charset="0"/>
              </a:rPr>
              <a:t>Destruction of objects</a:t>
            </a:r>
          </a:p>
        </p:txBody>
      </p:sp>
    </p:spTree>
    <p:extLst>
      <p:ext uri="{BB962C8B-B14F-4D97-AF65-F5344CB8AC3E}">
        <p14:creationId xmlns:p14="http://schemas.microsoft.com/office/powerpoint/2010/main" val="8644405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2402A401-B8C1-7141-9273-A6A32426883C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print(x);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D93DB4-A2D7-7B4E-BB75-C5FAAD1DB67C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219B8540-CAC9-294E-B127-7A240A041012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sp>
        <p:nvSpPr>
          <p:cNvPr id="3" name="Right Arrow 2">
            <a:extLst>
              <a:ext uri="{FF2B5EF4-FFF2-40B4-BE49-F238E27FC236}">
                <a16:creationId xmlns:a16="http://schemas.microsoft.com/office/drawing/2014/main" id="{559BA6D8-9078-744A-A01D-BC0CE64A5601}"/>
              </a:ext>
            </a:extLst>
          </p:cNvPr>
          <p:cNvSpPr/>
          <p:nvPr/>
        </p:nvSpPr>
        <p:spPr>
          <a:xfrm>
            <a:off x="99832" y="2449757"/>
            <a:ext cx="457200" cy="237744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503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493EED-6304-084A-AE98-6076609A16DE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1F83FA18-FACE-174C-A139-F6E6A270150A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x;</a:t>
            </a:r>
          </a:p>
          <a:p>
            <a:endParaRPr lang="en-US" dirty="0">
              <a:solidFill>
                <a:schemeClr val="accent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print(x);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59BA6D8-9078-744A-A01D-BC0CE64A5601}"/>
              </a:ext>
            </a:extLst>
          </p:cNvPr>
          <p:cNvSpPr/>
          <p:nvPr/>
        </p:nvSpPr>
        <p:spPr>
          <a:xfrm>
            <a:off x="79512" y="2615377"/>
            <a:ext cx="586532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79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493EED-6304-084A-AE98-6076609A16DE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C7D7666E-C237-1E46-9F83-C3D24154709F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print(x);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59BA6D8-9078-744A-A01D-BC0CE64A5601}"/>
              </a:ext>
            </a:extLst>
          </p:cNvPr>
          <p:cNvSpPr/>
          <p:nvPr/>
        </p:nvSpPr>
        <p:spPr>
          <a:xfrm>
            <a:off x="79512" y="3403963"/>
            <a:ext cx="91440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472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493EED-6304-084A-AE98-6076609A16DE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sp>
        <p:nvSpPr>
          <p:cNvPr id="8" name="Horizontal Scroll 7">
            <a:extLst>
              <a:ext uri="{FF2B5EF4-FFF2-40B4-BE49-F238E27FC236}">
                <a16:creationId xmlns:a16="http://schemas.microsoft.com/office/drawing/2014/main" id="{23C42A1A-D5EB-8343-8997-F2F5B22E130B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print(x);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559BA6D8-9078-744A-A01D-BC0CE64A5601}"/>
              </a:ext>
            </a:extLst>
          </p:cNvPr>
          <p:cNvSpPr/>
          <p:nvPr/>
        </p:nvSpPr>
        <p:spPr>
          <a:xfrm>
            <a:off x="79512" y="3815938"/>
            <a:ext cx="301752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08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493EED-6304-084A-AE98-6076609A16DE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88072-4D44-2B46-811C-7CF557809B47}"/>
              </a:ext>
            </a:extLst>
          </p:cNvPr>
          <p:cNvCxnSpPr/>
          <p:nvPr/>
        </p:nvCxnSpPr>
        <p:spPr>
          <a:xfrm>
            <a:off x="4220308" y="1045029"/>
            <a:ext cx="602901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242B-26CE-BF46-B2BB-A6EC33009DBB}"/>
              </a:ext>
            </a:extLst>
          </p:cNvPr>
          <p:cNvGraphicFramePr>
            <a:graphicFrameLocks noGrp="1"/>
          </p:cNvGraphicFramePr>
          <p:nvPr/>
        </p:nvGraphicFramePr>
        <p:xfrm>
          <a:off x="4940052" y="524581"/>
          <a:ext cx="40018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</a:tbl>
          </a:graphicData>
        </a:graphic>
      </p:graphicFrame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FF453A16-422F-214F-84FC-D2945A15968B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print(x);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FA9B40-B907-F242-97A4-649EE8EEE7CB}"/>
              </a:ext>
            </a:extLst>
          </p:cNvPr>
          <p:cNvSpPr/>
          <p:nvPr/>
        </p:nvSpPr>
        <p:spPr>
          <a:xfrm>
            <a:off x="79512" y="3815938"/>
            <a:ext cx="301752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641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493EED-6304-084A-AE98-6076609A16DE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88072-4D44-2B46-811C-7CF557809B47}"/>
              </a:ext>
            </a:extLst>
          </p:cNvPr>
          <p:cNvCxnSpPr/>
          <p:nvPr/>
        </p:nvCxnSpPr>
        <p:spPr>
          <a:xfrm>
            <a:off x="4220308" y="1045029"/>
            <a:ext cx="602901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242B-26CE-BF46-B2BB-A6EC33009DBB}"/>
              </a:ext>
            </a:extLst>
          </p:cNvPr>
          <p:cNvGraphicFramePr>
            <a:graphicFrameLocks noGrp="1"/>
          </p:cNvGraphicFramePr>
          <p:nvPr/>
        </p:nvGraphicFramePr>
        <p:xfrm>
          <a:off x="4940052" y="524581"/>
          <a:ext cx="40018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</a:tbl>
          </a:graphicData>
        </a:graphic>
      </p:graphicFrame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584D1B4D-6203-B344-8877-A77376FBCEC8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 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print(x);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19E941B-B858-AF40-B2D0-DD6904152144}"/>
              </a:ext>
            </a:extLst>
          </p:cNvPr>
          <p:cNvSpPr/>
          <p:nvPr/>
        </p:nvSpPr>
        <p:spPr>
          <a:xfrm>
            <a:off x="79512" y="3815938"/>
            <a:ext cx="301752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299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88072-4D44-2B46-811C-7CF557809B47}"/>
              </a:ext>
            </a:extLst>
          </p:cNvPr>
          <p:cNvCxnSpPr/>
          <p:nvPr/>
        </p:nvCxnSpPr>
        <p:spPr>
          <a:xfrm>
            <a:off x="4220308" y="1045029"/>
            <a:ext cx="6029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242B-26CE-BF46-B2BB-A6EC33009DBB}"/>
              </a:ext>
            </a:extLst>
          </p:cNvPr>
          <p:cNvGraphicFramePr>
            <a:graphicFrameLocks noGrp="1"/>
          </p:cNvGraphicFramePr>
          <p:nvPr/>
        </p:nvGraphicFramePr>
        <p:xfrm>
          <a:off x="4940052" y="524581"/>
          <a:ext cx="40018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</a:tbl>
          </a:graphicData>
        </a:graphic>
      </p:graphicFrame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584D1B4D-6203-B344-8877-A77376FBCEC8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print(x);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1E317D-394E-7E46-9434-A8121E5E6209}"/>
              </a:ext>
            </a:extLst>
          </p:cNvPr>
          <p:cNvGraphicFramePr>
            <a:graphicFrameLocks noGrp="1"/>
          </p:cNvGraphicFramePr>
          <p:nvPr/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8F76F558-5799-3747-BADF-5370EE1A3211}"/>
              </a:ext>
            </a:extLst>
          </p:cNvPr>
          <p:cNvSpPr/>
          <p:nvPr/>
        </p:nvSpPr>
        <p:spPr>
          <a:xfrm>
            <a:off x="79512" y="4026956"/>
            <a:ext cx="91440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88072-4D44-2B46-811C-7CF557809B47}"/>
              </a:ext>
            </a:extLst>
          </p:cNvPr>
          <p:cNvCxnSpPr/>
          <p:nvPr/>
        </p:nvCxnSpPr>
        <p:spPr>
          <a:xfrm>
            <a:off x="4220308" y="1045029"/>
            <a:ext cx="6029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242B-26CE-BF46-B2BB-A6EC33009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270739"/>
              </p:ext>
            </p:extLst>
          </p:nvPr>
        </p:nvGraphicFramePr>
        <p:xfrm>
          <a:off x="4940052" y="524581"/>
          <a:ext cx="40018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>
                    <a:lnR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</a:tbl>
          </a:graphicData>
        </a:graphic>
      </p:graphicFrame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584D1B4D-6203-B344-8877-A77376FBCEC8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print(x);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1E317D-394E-7E46-9434-A8121E5E6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470399"/>
              </p:ext>
            </p:extLst>
          </p:nvPr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>
                    <a:lnR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>
                    <a:lnT w="19050" cap="flat" cmpd="sng" algn="ctr">
                      <a:solidFill>
                        <a:srgbClr val="FF4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8F76F558-5799-3747-BADF-5370EE1A3211}"/>
              </a:ext>
            </a:extLst>
          </p:cNvPr>
          <p:cNvSpPr/>
          <p:nvPr/>
        </p:nvSpPr>
        <p:spPr>
          <a:xfrm>
            <a:off x="79512" y="4026956"/>
            <a:ext cx="91440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ADC00-48C0-CB47-A051-4308524D97EB}"/>
              </a:ext>
            </a:extLst>
          </p:cNvPr>
          <p:cNvSpPr txBox="1"/>
          <p:nvPr/>
        </p:nvSpPr>
        <p:spPr>
          <a:xfrm>
            <a:off x="4192292" y="867906"/>
            <a:ext cx="63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40FF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6143200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868" y="524581"/>
            <a:ext cx="8290352" cy="837009"/>
          </a:xfrm>
        </p:spPr>
        <p:txBody>
          <a:bodyPr/>
          <a:lstStyle/>
          <a:p>
            <a:r>
              <a:rPr lang="en-US" sz="3200" dirty="0"/>
              <a:t>Example</a:t>
            </a:r>
            <a:endParaRPr lang="en-US" sz="3200" i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E8E0D2E-A64E-8D46-8B79-D8F0CA235844}"/>
              </a:ext>
            </a:extLst>
          </p:cNvPr>
          <p:cNvGraphicFramePr>
            <a:graphicFrameLocks noGrp="1"/>
          </p:cNvGraphicFramePr>
          <p:nvPr/>
        </p:nvGraphicFramePr>
        <p:xfrm>
          <a:off x="6436066" y="2461323"/>
          <a:ext cx="109073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731">
                  <a:extLst>
                    <a:ext uri="{9D8B030D-6E8A-4147-A177-3AD203B41FA5}">
                      <a16:colId xmlns:a16="http://schemas.microsoft.com/office/drawing/2014/main" val="179289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</a:t>
                      </a:r>
                    </a:p>
                    <a:p>
                      <a:pPr algn="ctr"/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7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1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2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5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448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B88072-4D44-2B46-811C-7CF557809B47}"/>
              </a:ext>
            </a:extLst>
          </p:cNvPr>
          <p:cNvCxnSpPr/>
          <p:nvPr/>
        </p:nvCxnSpPr>
        <p:spPr>
          <a:xfrm>
            <a:off x="4220308" y="1045029"/>
            <a:ext cx="602901" cy="0"/>
          </a:xfrm>
          <a:prstGeom prst="straightConnector1">
            <a:avLst/>
          </a:prstGeom>
          <a:ln>
            <a:solidFill>
              <a:schemeClr val="accent3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EB242B-26CE-BF46-B2BB-A6EC33009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83730"/>
              </p:ext>
            </p:extLst>
          </p:nvPr>
        </p:nvGraphicFramePr>
        <p:xfrm>
          <a:off x="4940052" y="524581"/>
          <a:ext cx="40018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</a:tbl>
          </a:graphicData>
        </a:graphic>
      </p:graphicFrame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584D1B4D-6203-B344-8877-A77376FBCEC8}"/>
              </a:ext>
            </a:extLst>
          </p:cNvPr>
          <p:cNvSpPr/>
          <p:nvPr/>
        </p:nvSpPr>
        <p:spPr>
          <a:xfrm>
            <a:off x="101600" y="2170444"/>
            <a:ext cx="5579817" cy="2973056"/>
          </a:xfrm>
          <a:prstGeom prst="horizontalScroll">
            <a:avLst>
              <a:gd name="adj" fmla="val 771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tIns="0" bIns="0"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X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int x;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void f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y; int z; // …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 x != 0 )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int x = y + z;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print(x);</a:t>
            </a:r>
          </a:p>
          <a:p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61E317D-394E-7E46-9434-A8121E5E6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33102"/>
              </p:ext>
            </p:extLst>
          </p:nvPr>
        </p:nvGraphicFramePr>
        <p:xfrm>
          <a:off x="101601" y="119654"/>
          <a:ext cx="400186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563">
                  <a:extLst>
                    <a:ext uri="{9D8B030D-6E8A-4147-A177-3AD203B41FA5}">
                      <a16:colId xmlns:a16="http://schemas.microsoft.com/office/drawing/2014/main" val="1031844675"/>
                    </a:ext>
                  </a:extLst>
                </a:gridCol>
                <a:gridCol w="876615">
                  <a:extLst>
                    <a:ext uri="{9D8B030D-6E8A-4147-A177-3AD203B41FA5}">
                      <a16:colId xmlns:a16="http://schemas.microsoft.com/office/drawing/2014/main" val="1503988992"/>
                    </a:ext>
                  </a:extLst>
                </a:gridCol>
                <a:gridCol w="1813686">
                  <a:extLst>
                    <a:ext uri="{9D8B030D-6E8A-4147-A177-3AD203B41FA5}">
                      <a16:colId xmlns:a16="http://schemas.microsoft.com/office/drawing/2014/main" val="781126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3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673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54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Method, void…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1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31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451110"/>
                  </a:ext>
                </a:extLst>
              </a:tr>
            </a:tbl>
          </a:graphicData>
        </a:graphic>
      </p:graphicFrame>
      <p:sp>
        <p:nvSpPr>
          <p:cNvPr id="13" name="Right Arrow 12">
            <a:extLst>
              <a:ext uri="{FF2B5EF4-FFF2-40B4-BE49-F238E27FC236}">
                <a16:creationId xmlns:a16="http://schemas.microsoft.com/office/drawing/2014/main" id="{8F76F558-5799-3747-BADF-5370EE1A3211}"/>
              </a:ext>
            </a:extLst>
          </p:cNvPr>
          <p:cNvSpPr/>
          <p:nvPr/>
        </p:nvSpPr>
        <p:spPr>
          <a:xfrm>
            <a:off x="79512" y="4026956"/>
            <a:ext cx="914400" cy="24047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43724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WCOE-Slide-Deck-2015-HD-Standard-Fonts" id="{EF87D30A-8610-C141-AA57-86C0E1204492}" vid="{73BCB3BA-37E4-8C49-8B16-26C1C1A39E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PNE Theme Slide Deck</Template>
  <TotalTime>9690</TotalTime>
  <Words>6262</Words>
  <Application>Microsoft Macintosh PowerPoint</Application>
  <PresentationFormat>On-screen Show (16:9)</PresentationFormat>
  <Paragraphs>1203</Paragraphs>
  <Slides>98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.PingFang SC Regular</vt:lpstr>
      <vt:lpstr>Abadi MT Condensed Light</vt:lpstr>
      <vt:lpstr>Arial</vt:lpstr>
      <vt:lpstr>Calibri</vt:lpstr>
      <vt:lpstr>Cambria</vt:lpstr>
      <vt:lpstr>Cambria Math</vt:lpstr>
      <vt:lpstr>Consolas</vt:lpstr>
      <vt:lpstr>Lucida Grande Bold</vt:lpstr>
      <vt:lpstr>Rockwell</vt:lpstr>
      <vt:lpstr>Wingdings</vt:lpstr>
      <vt:lpstr>PNE Theme Slide Deck</vt:lpstr>
      <vt:lpstr>Document</vt:lpstr>
      <vt:lpstr>Naming, Scoping, Binding</vt:lpstr>
      <vt:lpstr>Vocabulary</vt:lpstr>
      <vt:lpstr>Vocabulary</vt:lpstr>
      <vt:lpstr>Binding Time Examples</vt:lpstr>
      <vt:lpstr>Binding Time Examples</vt:lpstr>
      <vt:lpstr>Binding Time Examples</vt:lpstr>
      <vt:lpstr>Static vs Dynamic</vt:lpstr>
      <vt:lpstr>Early vs Late Binding</vt:lpstr>
      <vt:lpstr>Object Lifetime and Storage Management</vt:lpstr>
      <vt:lpstr>Object Lifetime and Storage Management</vt:lpstr>
      <vt:lpstr>Lifetime and Scope</vt:lpstr>
      <vt:lpstr>Lifetime and Scope</vt:lpstr>
      <vt:lpstr>Lifetime and Scope</vt:lpstr>
      <vt:lpstr>Storage Allocation</vt:lpstr>
      <vt:lpstr>Static Allocation Usage</vt:lpstr>
      <vt:lpstr>Static Allocation for a Language without Recursion</vt:lpstr>
      <vt:lpstr>Stack Allocation</vt:lpstr>
      <vt:lpstr>Stack Allocation</vt:lpstr>
      <vt:lpstr>Heap-based Allocation</vt:lpstr>
      <vt:lpstr>Heap-based Allocation</vt:lpstr>
      <vt:lpstr>Heap Allocation and Deallocation</vt:lpstr>
      <vt:lpstr>RAII:  Resource Allocation is Initialization</vt:lpstr>
      <vt:lpstr>RAII:  Implementation</vt:lpstr>
      <vt:lpstr>RAII:  Example</vt:lpstr>
      <vt:lpstr>RAII:  Example</vt:lpstr>
      <vt:lpstr>Tradeoffs</vt:lpstr>
      <vt:lpstr>Scope</vt:lpstr>
      <vt:lpstr>Scope</vt:lpstr>
      <vt:lpstr>Example:  Subroutines [in most languages]</vt:lpstr>
      <vt:lpstr>Static vs Dynamic Scoping</vt:lpstr>
      <vt:lpstr>Classic Example of Static Scope</vt:lpstr>
      <vt:lpstr>Example Code</vt:lpstr>
      <vt:lpstr>Implementation of Variable Access</vt:lpstr>
      <vt:lpstr>Scope Rules</vt:lpstr>
      <vt:lpstr>More Example of Static Scope</vt:lpstr>
      <vt:lpstr>Fortran-like Example</vt:lpstr>
      <vt:lpstr>Nested Blocks</vt:lpstr>
      <vt:lpstr>Declaration Order</vt:lpstr>
      <vt:lpstr>Pascal</vt:lpstr>
      <vt:lpstr>Pointers</vt:lpstr>
      <vt:lpstr>C, C++</vt:lpstr>
      <vt:lpstr>Scopes and “Programming in the Large”</vt:lpstr>
      <vt:lpstr>Decoupling Lifetime from Visibility</vt:lpstr>
      <vt:lpstr>Modules – [package, cluster, namespace]</vt:lpstr>
      <vt:lpstr>Modula-2: Local Modules</vt:lpstr>
      <vt:lpstr>Modula-2: Local Modules</vt:lpstr>
      <vt:lpstr>Global Modules in Modula-2</vt:lpstr>
      <vt:lpstr>Everything in the Definition Module Exported</vt:lpstr>
      <vt:lpstr>Implementation Module</vt:lpstr>
      <vt:lpstr>Implementation Module</vt:lpstr>
      <vt:lpstr>Test Code</vt:lpstr>
      <vt:lpstr>Consider…</vt:lpstr>
      <vt:lpstr>A Workaround…</vt:lpstr>
      <vt:lpstr>Version 2 of the Buffer Solution</vt:lpstr>
      <vt:lpstr>Version 2 of the Buffer Solution</vt:lpstr>
      <vt:lpstr>Version 2 of the Buffer Solution</vt:lpstr>
      <vt:lpstr>Version 2 of the Buffer Solution</vt:lpstr>
      <vt:lpstr>Version 2 of the Buffer Solution</vt:lpstr>
      <vt:lpstr>Test Code</vt:lpstr>
      <vt:lpstr>Classes</vt:lpstr>
      <vt:lpstr>Revised DEFINITION MODULE</vt:lpstr>
      <vt:lpstr>Classes</vt:lpstr>
      <vt:lpstr>Additional Support for “Programming in the Large”</vt:lpstr>
      <vt:lpstr>Example:  Separate Compilation in Modula-2</vt:lpstr>
      <vt:lpstr>Linking</vt:lpstr>
      <vt:lpstr>Maintaining Consistency</vt:lpstr>
      <vt:lpstr>Oberon, Successor to Modula-2</vt:lpstr>
      <vt:lpstr>Java</vt:lpstr>
      <vt:lpstr>Dynamic Scope</vt:lpstr>
      <vt:lpstr>Which is it?</vt:lpstr>
      <vt:lpstr>Dynamic Scope</vt:lpstr>
      <vt:lpstr>Static Scope</vt:lpstr>
      <vt:lpstr>Static Scope Trending…</vt:lpstr>
      <vt:lpstr>Which is it?</vt:lpstr>
      <vt:lpstr>Implementing Scope</vt:lpstr>
      <vt:lpstr>Implementing Static Scope in a Compiler</vt:lpstr>
      <vt:lpstr>Implementing Static Scope in a Compiler</vt:lpstr>
      <vt:lpstr>Example:  Monolithic Block Structure</vt:lpstr>
      <vt:lpstr>Example:  Flat Block Structure</vt:lpstr>
      <vt:lpstr>PowerPoint Presentation</vt:lpstr>
      <vt:lpstr>PowerPoint Presentation</vt:lpstr>
      <vt:lpstr>Modifications to Simple Interface</vt:lpstr>
      <vt:lpstr>Nested Block Structure</vt:lpstr>
      <vt:lpstr>Nested Block Structure</vt:lpstr>
      <vt:lpstr>Nested Block Structure</vt:lpstr>
      <vt:lpstr>Symbol Table Implementation</vt:lpstr>
      <vt:lpstr>Leblanc-Cook Symbol Table</vt:lpstr>
      <vt:lpstr>PowerPoint Presentation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to Diversity and Inclusion </dc:title>
  <dc:creator>Taylor, Curtis</dc:creator>
  <cp:lastModifiedBy>Dobbins, Peter J</cp:lastModifiedBy>
  <cp:revision>158</cp:revision>
  <cp:lastPrinted>2018-12-14T17:35:19Z</cp:lastPrinted>
  <dcterms:created xsi:type="dcterms:W3CDTF">2018-12-09T21:35:01Z</dcterms:created>
  <dcterms:modified xsi:type="dcterms:W3CDTF">2021-10-21T16:13:48Z</dcterms:modified>
</cp:coreProperties>
</file>